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6"/>
  </p:notesMasterIdLst>
  <p:sldIdLst>
    <p:sldId id="309" r:id="rId2"/>
    <p:sldId id="31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311" r:id="rId17"/>
    <p:sldId id="271" r:id="rId18"/>
    <p:sldId id="272" r:id="rId19"/>
    <p:sldId id="273" r:id="rId20"/>
    <p:sldId id="274" r:id="rId21"/>
    <p:sldId id="312" r:id="rId22"/>
    <p:sldId id="276" r:id="rId23"/>
    <p:sldId id="313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14" r:id="rId46"/>
    <p:sldId id="315" r:id="rId47"/>
    <p:sldId id="317" r:id="rId48"/>
    <p:sldId id="318" r:id="rId49"/>
    <p:sldId id="304" r:id="rId50"/>
    <p:sldId id="305" r:id="rId51"/>
    <p:sldId id="306" r:id="rId52"/>
    <p:sldId id="307" r:id="rId53"/>
    <p:sldId id="308" r:id="rId54"/>
    <p:sldId id="319" r:id="rId55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5CE"/>
          </a:solidFill>
        </a:fill>
      </a:tcStyle>
    </a:wholeTbl>
    <a:band2H>
      <a:tcTxStyle/>
      <a:tcStyle>
        <a:tcBdr/>
        <a:fill>
          <a:solidFill>
            <a:srgbClr val="FEF2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3"/>
          </a:solidFill>
        </a:fill>
      </a:tcStyle>
    </a:wholeTbl>
    <a:band2H>
      <a:tcTxStyle/>
      <a:tcStyle>
        <a:tcBdr/>
        <a:fill>
          <a:solidFill>
            <a:srgbClr val="E6EA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DDDD"/>
          </a:solidFill>
        </a:fill>
      </a:tcStyle>
    </a:wholeTbl>
    <a:band2H>
      <a:tcTxStyle/>
      <a:tcStyle>
        <a:tcBdr/>
        <a:fill>
          <a:solidFill>
            <a:srgbClr val="EFEF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ECE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64"/>
    <p:restoredTop sz="94653"/>
  </p:normalViewPr>
  <p:slideViewPr>
    <p:cSldViewPr snapToGrid="0" snapToObjects="1">
      <p:cViewPr varScale="1">
        <p:scale>
          <a:sx n="100" d="100"/>
          <a:sy n="100" d="100"/>
        </p:scale>
        <p:origin x="160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Arial"/>
      </a:defRPr>
    </a:lvl1pPr>
    <a:lvl2pPr indent="228600" defTabSz="457200" latinLnBrk="0">
      <a:defRPr sz="1200">
        <a:latin typeface="+mj-lt"/>
        <a:ea typeface="+mj-ea"/>
        <a:cs typeface="+mj-cs"/>
        <a:sym typeface="Arial"/>
      </a:defRPr>
    </a:lvl2pPr>
    <a:lvl3pPr indent="457200" defTabSz="457200" latinLnBrk="0">
      <a:defRPr sz="1200">
        <a:latin typeface="+mj-lt"/>
        <a:ea typeface="+mj-ea"/>
        <a:cs typeface="+mj-cs"/>
        <a:sym typeface="Arial"/>
      </a:defRPr>
    </a:lvl3pPr>
    <a:lvl4pPr indent="685800" defTabSz="457200" latinLnBrk="0">
      <a:defRPr sz="1200">
        <a:latin typeface="+mj-lt"/>
        <a:ea typeface="+mj-ea"/>
        <a:cs typeface="+mj-cs"/>
        <a:sym typeface="Arial"/>
      </a:defRPr>
    </a:lvl4pPr>
    <a:lvl5pPr indent="914400" defTabSz="457200" latinLnBrk="0">
      <a:defRPr sz="1200">
        <a:latin typeface="+mj-lt"/>
        <a:ea typeface="+mj-ea"/>
        <a:cs typeface="+mj-cs"/>
        <a:sym typeface="Arial"/>
      </a:defRPr>
    </a:lvl5pPr>
    <a:lvl6pPr indent="1143000" defTabSz="457200" latinLnBrk="0">
      <a:defRPr sz="1200">
        <a:latin typeface="+mj-lt"/>
        <a:ea typeface="+mj-ea"/>
        <a:cs typeface="+mj-cs"/>
        <a:sym typeface="Arial"/>
      </a:defRPr>
    </a:lvl6pPr>
    <a:lvl7pPr indent="1371600" defTabSz="457200" latinLnBrk="0">
      <a:defRPr sz="1200">
        <a:latin typeface="+mj-lt"/>
        <a:ea typeface="+mj-ea"/>
        <a:cs typeface="+mj-cs"/>
        <a:sym typeface="Arial"/>
      </a:defRPr>
    </a:lvl7pPr>
    <a:lvl8pPr indent="1600200" defTabSz="457200" latinLnBrk="0">
      <a:defRPr sz="1200">
        <a:latin typeface="+mj-lt"/>
        <a:ea typeface="+mj-ea"/>
        <a:cs typeface="+mj-cs"/>
        <a:sym typeface="Arial"/>
      </a:defRPr>
    </a:lvl8pPr>
    <a:lvl9pPr indent="1828800" defTabSz="4572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/>
          <p:cNvSpPr>
            <a:spLocks noGrp="1"/>
          </p:cNvSpPr>
          <p:nvPr>
            <p:ph type="body" sz="quarter" idx="13"/>
          </p:nvPr>
        </p:nvSpPr>
        <p:spPr>
          <a:xfrm>
            <a:off x="487898" y="3863771"/>
            <a:ext cx="3683001" cy="369889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endParaRPr/>
          </a:p>
        </p:txBody>
      </p:sp>
      <p:sp>
        <p:nvSpPr>
          <p:cNvPr id="13" name="Rectangle"/>
          <p:cNvSpPr>
            <a:spLocks noGrp="1"/>
          </p:cNvSpPr>
          <p:nvPr>
            <p:ph type="body" sz="quarter" idx="14"/>
          </p:nvPr>
        </p:nvSpPr>
        <p:spPr>
          <a:xfrm>
            <a:off x="487899" y="1250570"/>
            <a:ext cx="7324988" cy="744538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14" name="Rectangle"/>
          <p:cNvSpPr>
            <a:spLocks noGrp="1"/>
          </p:cNvSpPr>
          <p:nvPr>
            <p:ph type="body" sz="quarter" idx="15"/>
          </p:nvPr>
        </p:nvSpPr>
        <p:spPr>
          <a:xfrm>
            <a:off x="487898" y="2000917"/>
            <a:ext cx="6041584" cy="48785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>
                <a:solidFill>
                  <a:srgbClr val="4D4D4C"/>
                </a:solidFill>
              </a:defRPr>
            </a:pPr>
            <a:endParaRPr/>
          </a:p>
        </p:txBody>
      </p:sp>
      <p:pic>
        <p:nvPicPr>
          <p:cNvPr id="15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1.pdf" descr="image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911" y="4699139"/>
            <a:ext cx="883651" cy="331101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Rectangle"/>
          <p:cNvSpPr/>
          <p:nvPr/>
        </p:nvSpPr>
        <p:spPr>
          <a:xfrm>
            <a:off x="8053950" y="4639759"/>
            <a:ext cx="1018534" cy="4400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4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3074459" y="1674428"/>
            <a:ext cx="6069542" cy="1250669"/>
          </a:xfrm>
          <a:prstGeom prst="rect">
            <a:avLst/>
          </a:prstGeom>
        </p:spPr>
        <p:txBody>
          <a:bodyPr anchor="ctr"/>
          <a:lstStyle>
            <a:lvl1pPr>
              <a:defRPr sz="3000"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36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idx="1"/>
          </p:nvPr>
        </p:nvSpPr>
        <p:spPr>
          <a:xfrm>
            <a:off x="336613" y="1010407"/>
            <a:ext cx="8207742" cy="364192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None/>
              <a:defRPr sz="1100"/>
            </a:lvl1pPr>
            <a:lvl2pPr marL="0" indent="457200">
              <a:spcBef>
                <a:spcPts val="200"/>
              </a:spcBef>
              <a:buSzTx/>
              <a:buNone/>
              <a:defRPr sz="1100"/>
            </a:lvl2pPr>
            <a:lvl3pPr marL="0" indent="914400">
              <a:spcBef>
                <a:spcPts val="200"/>
              </a:spcBef>
              <a:buSzTx/>
              <a:buNone/>
              <a:defRPr sz="1100"/>
            </a:lvl3pPr>
            <a:lvl4pPr marL="0" indent="1371600">
              <a:spcBef>
                <a:spcPts val="200"/>
              </a:spcBef>
              <a:buSzTx/>
              <a:buNone/>
              <a:defRPr sz="1100"/>
            </a:lvl4pPr>
            <a:lvl5pPr marL="0" indent="1828800">
              <a:spcBef>
                <a:spcPts val="200"/>
              </a:spcBef>
              <a:buSzTx/>
              <a:buNone/>
              <a:defRPr sz="1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4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pic>
        <p:nvPicPr>
          <p:cNvPr id="4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33575" y="1012506"/>
            <a:ext cx="4038601" cy="3472074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200"/>
            </a:lvl1pPr>
            <a:lvl2pPr marL="771525" indent="-314325">
              <a:defRPr sz="2200"/>
            </a:lvl2pPr>
            <a:lvl3pPr marL="1228725" indent="-314325">
              <a:defRPr sz="2200"/>
            </a:lvl3pPr>
            <a:lvl4pPr marL="1685925" indent="-314325">
              <a:defRPr sz="2200"/>
            </a:lvl4pPr>
            <a:lvl5pPr marL="2143125" indent="-314325"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517" y="1011542"/>
            <a:ext cx="2442635" cy="339447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1pPr>
            <a:lvl2pPr marL="774700" indent="-317500">
              <a:spcBef>
                <a:spcPts val="400"/>
              </a:spcBef>
              <a:defRPr sz="2000">
                <a:solidFill>
                  <a:srgbClr val="4D4D4C"/>
                </a:solidFill>
              </a:defRPr>
            </a:lvl2pPr>
            <a:lvl3pPr marL="12001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4pPr>
            <a:lvl5pPr marL="21145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742" y="3127083"/>
            <a:ext cx="1797051" cy="34094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Rectangle"/>
          <p:cNvSpPr>
            <a:spLocks noGrp="1"/>
          </p:cNvSpPr>
          <p:nvPr>
            <p:ph type="body" sz="quarter" idx="13"/>
          </p:nvPr>
        </p:nvSpPr>
        <p:spPr>
          <a:xfrm>
            <a:off x="2496747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4" name="Rectangle"/>
          <p:cNvSpPr>
            <a:spLocks noGrp="1"/>
          </p:cNvSpPr>
          <p:nvPr>
            <p:ph type="body" sz="quarter" idx="14"/>
          </p:nvPr>
        </p:nvSpPr>
        <p:spPr>
          <a:xfrm>
            <a:off x="463458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5" name="Rectangle"/>
          <p:cNvSpPr>
            <a:spLocks noGrp="1"/>
          </p:cNvSpPr>
          <p:nvPr>
            <p:ph type="body" sz="quarter" idx="15"/>
          </p:nvPr>
        </p:nvSpPr>
        <p:spPr>
          <a:xfrm>
            <a:off x="699034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6" name="Image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7" name="Image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8" name="Image"/>
          <p:cNvSpPr>
            <a:spLocks noGrp="1"/>
          </p:cNvSpPr>
          <p:nvPr>
            <p:ph type="pic" sz="quarter" idx="18"/>
          </p:nvPr>
        </p:nvSpPr>
        <p:spPr>
          <a:xfrm>
            <a:off x="463458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9" name="Image"/>
          <p:cNvSpPr>
            <a:spLocks noGrp="1"/>
          </p:cNvSpPr>
          <p:nvPr>
            <p:ph type="pic" sz="quarter" idx="19"/>
          </p:nvPr>
        </p:nvSpPr>
        <p:spPr>
          <a:xfrm>
            <a:off x="699034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80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9933" y="2151896"/>
            <a:ext cx="1924051" cy="34094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Rectangle"/>
          <p:cNvSpPr>
            <a:spLocks noGrp="1"/>
          </p:cNvSpPr>
          <p:nvPr>
            <p:ph type="body" sz="quarter" idx="13"/>
          </p:nvPr>
        </p:nvSpPr>
        <p:spPr>
          <a:xfrm>
            <a:off x="3479308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1" name="Rectangle"/>
          <p:cNvSpPr>
            <a:spLocks noGrp="1"/>
          </p:cNvSpPr>
          <p:nvPr>
            <p:ph type="body" sz="quarter" idx="14"/>
          </p:nvPr>
        </p:nvSpPr>
        <p:spPr>
          <a:xfrm>
            <a:off x="6624973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2" name="Rectangle"/>
          <p:cNvSpPr>
            <a:spLocks noGrp="1"/>
          </p:cNvSpPr>
          <p:nvPr>
            <p:ph type="body" sz="quarter" idx="15"/>
          </p:nvPr>
        </p:nvSpPr>
        <p:spPr>
          <a:xfrm>
            <a:off x="33993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3" name="Rectangle"/>
          <p:cNvSpPr>
            <a:spLocks noGrp="1"/>
          </p:cNvSpPr>
          <p:nvPr>
            <p:ph type="body" sz="quarter" idx="16"/>
          </p:nvPr>
        </p:nvSpPr>
        <p:spPr>
          <a:xfrm>
            <a:off x="3479308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4" name="Rectangle"/>
          <p:cNvSpPr>
            <a:spLocks noGrp="1"/>
          </p:cNvSpPr>
          <p:nvPr>
            <p:ph type="body" sz="quarter" idx="17"/>
          </p:nvPr>
        </p:nvSpPr>
        <p:spPr>
          <a:xfrm>
            <a:off x="662497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5" name="Image"/>
          <p:cNvSpPr>
            <a:spLocks noGrp="1"/>
          </p:cNvSpPr>
          <p:nvPr>
            <p:ph type="pic" sz="quarter" idx="18"/>
          </p:nvPr>
        </p:nvSpPr>
        <p:spPr>
          <a:xfrm>
            <a:off x="33993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6" name="Image"/>
          <p:cNvSpPr>
            <a:spLocks noGrp="1"/>
          </p:cNvSpPr>
          <p:nvPr>
            <p:ph type="pic" sz="quarter" idx="19"/>
          </p:nvPr>
        </p:nvSpPr>
        <p:spPr>
          <a:xfrm>
            <a:off x="347930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7" name="Image"/>
          <p:cNvSpPr>
            <a:spLocks noGrp="1"/>
          </p:cNvSpPr>
          <p:nvPr>
            <p:ph type="pic" sz="quarter" idx="20"/>
          </p:nvPr>
        </p:nvSpPr>
        <p:spPr>
          <a:xfrm>
            <a:off x="6624973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8" name="Image"/>
          <p:cNvSpPr>
            <a:spLocks noGrp="1"/>
          </p:cNvSpPr>
          <p:nvPr>
            <p:ph type="pic" sz="quarter" idx="21"/>
          </p:nvPr>
        </p:nvSpPr>
        <p:spPr>
          <a:xfrm>
            <a:off x="33993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9" name="Image"/>
          <p:cNvSpPr>
            <a:spLocks noGrp="1"/>
          </p:cNvSpPr>
          <p:nvPr>
            <p:ph type="pic" sz="quarter" idx="22"/>
          </p:nvPr>
        </p:nvSpPr>
        <p:spPr>
          <a:xfrm>
            <a:off x="347930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0" name="Image"/>
          <p:cNvSpPr>
            <a:spLocks noGrp="1"/>
          </p:cNvSpPr>
          <p:nvPr>
            <p:ph type="pic" sz="quarter" idx="23"/>
          </p:nvPr>
        </p:nvSpPr>
        <p:spPr>
          <a:xfrm>
            <a:off x="6624973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101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10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t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2pPr marL="800100" indent="-342900"/>
            <a:lvl3pPr marL="1219200" indent="-304800"/>
            <a:lvl4pPr marL="1714500" indent="-342900">
              <a:buChar char="–"/>
            </a:lvl4pPr>
            <a:lvl5pPr marL="2171700" indent="-342900">
              <a:buChar char="»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14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240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621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002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383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1764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145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2526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2907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3288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2l.ai/" TargetMode="External"/><Relationship Id="rId2" Type="http://schemas.openxmlformats.org/officeDocument/2006/relationships/hyperlink" Target="https://zh.d2l.ai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urses.d2l.ai/berkeley-stat-157/units/dropout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2.emf"/><Relationship Id="rId7" Type="http://schemas.openxmlformats.org/officeDocument/2006/relationships/image" Target="../media/image26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0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image" Target="../media/image40.emf"/><Relationship Id="rId7" Type="http://schemas.openxmlformats.org/officeDocument/2006/relationships/image" Target="../media/image44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7" Type="http://schemas.openxmlformats.org/officeDocument/2006/relationships/image" Target="../media/image55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://articleshub360.com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"/><Relationship Id="rId2" Type="http://schemas.openxmlformats.org/officeDocument/2006/relationships/image" Target="../media/image57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ti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"/><Relationship Id="rId2" Type="http://schemas.openxmlformats.org/officeDocument/2006/relationships/image" Target="../media/image58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t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"/><Relationship Id="rId2" Type="http://schemas.openxmlformats.org/officeDocument/2006/relationships/image" Target="../media/image57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t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"/><Relationship Id="rId2" Type="http://schemas.openxmlformats.org/officeDocument/2006/relationships/image" Target="../media/image63.t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"/><Relationship Id="rId2" Type="http://schemas.openxmlformats.org/officeDocument/2006/relationships/image" Target="../media/image57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tif"/><Relationship Id="rId5" Type="http://schemas.openxmlformats.org/officeDocument/2006/relationships/image" Target="../media/image69.png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ntroduction to Deep Learning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defTabSz="452627">
              <a:spcBef>
                <a:spcPts val="900"/>
              </a:spcBef>
              <a:buSzTx/>
              <a:buNone/>
              <a:defRPr sz="3959" b="1">
                <a:solidFill>
                  <a:srgbClr val="4D4D4C"/>
                </a:solidFill>
              </a:defRPr>
            </a:lvl1pPr>
          </a:lstStyle>
          <a:p>
            <a:r>
              <a:rPr lang="ja-JP" altLang="en-US"/>
              <a:t>动手学深度学习</a:t>
            </a:r>
            <a:endParaRPr dirty="0"/>
          </a:p>
        </p:txBody>
      </p:sp>
      <p:sp>
        <p:nvSpPr>
          <p:cNvPr id="149" name="3. Gradient and Auto Differentiation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>
            <a:lvl1pPr marL="0" indent="0">
              <a:buSzTx/>
              <a:buNone/>
              <a:defRPr b="1">
                <a:solidFill>
                  <a:srgbClr val="4D4D4C"/>
                </a:solidFill>
              </a:defRPr>
            </a:lvl1pPr>
          </a:lstStyle>
          <a:p>
            <a:r>
              <a:rPr lang="en-US" altLang="ja-JP" sz="1800" dirty="0"/>
              <a:t>8.</a:t>
            </a:r>
            <a:r>
              <a:rPr lang="zh-CN" altLang="en-US" sz="1800" dirty="0"/>
              <a:t> </a:t>
            </a:r>
            <a:r>
              <a:rPr lang="ja-JP" altLang="en-US" sz="1800"/>
              <a:t>数值稳定性，激活函数</a:t>
            </a:r>
            <a:r>
              <a:rPr lang="zh-CN" altLang="en-US" sz="1800" dirty="0"/>
              <a:t> </a:t>
            </a:r>
            <a:r>
              <a:rPr lang="ja-JP" altLang="en-US" sz="1800"/>
              <a:t>和</a:t>
            </a:r>
            <a:r>
              <a:rPr lang="zh-CN" altLang="en-US" sz="1800" dirty="0"/>
              <a:t> </a:t>
            </a:r>
            <a:r>
              <a:rPr lang="ja-JP" altLang="en-US" sz="1800"/>
              <a:t>硬件</a:t>
            </a:r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DEAA3F45-3569-CE4E-BFD6-FF0A21BFCF4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87898" y="3430138"/>
            <a:ext cx="7128960" cy="129071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ja-JP" altLang="en-US" sz="1600"/>
              <a:t>中文教材</a:t>
            </a:r>
            <a:r>
              <a:rPr lang="zh-CN" altLang="en-US" sz="1600" dirty="0"/>
              <a:t>：</a:t>
            </a:r>
            <a:r>
              <a:rPr lang="en-US" altLang="zh-CN" sz="1600" dirty="0">
                <a:hlinkClick r:id="rId2"/>
              </a:rPr>
              <a:t>z</a:t>
            </a:r>
            <a:r>
              <a:rPr lang="en-US" sz="1600" dirty="0">
                <a:hlinkClick r:id="rId2"/>
              </a:rPr>
              <a:t>h</a:t>
            </a:r>
            <a:r>
              <a:rPr lang="en-US" altLang="zh-CN" sz="1600" dirty="0">
                <a:hlinkClick r:id="rId2"/>
              </a:rPr>
              <a:t>.d2l.ai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ja-JP" altLang="en-US" sz="1600"/>
              <a:t>英文教材</a:t>
            </a:r>
            <a:r>
              <a:rPr lang="zh-CN" altLang="en-US" sz="1600" dirty="0"/>
              <a:t>：</a:t>
            </a:r>
            <a:r>
              <a:rPr lang="en-US" altLang="zh-CN" sz="1600" dirty="0">
                <a:hlinkClick r:id="rId3"/>
              </a:rPr>
              <a:t>www.d2l.ai</a:t>
            </a:r>
            <a:endParaRPr lang="en-US" altLang="zh-CN" sz="1600" dirty="0"/>
          </a:p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ja-JP" altLang="en-US" sz="1600"/>
              <a:t>教学视频</a:t>
            </a:r>
            <a:r>
              <a:rPr lang="zh-CN" altLang="en-US" sz="1600" dirty="0"/>
              <a:t>：</a:t>
            </a:r>
            <a:r>
              <a:rPr lang="en-US" sz="1600" b="1" dirty="0">
                <a:hlinkClick r:id="rId4"/>
              </a:rPr>
              <a:t>https://courses.d2l.ai/berkeley-stat-157/units/dropout.html</a:t>
            </a:r>
            <a:endParaRPr lang="en-US" altLang="zh-CN" sz="1600" dirty="0"/>
          </a:p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61346839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radient Explod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梯度消失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Use sigmoid as the activation function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ja-JP" altLang="en-US"/>
                  <a:t>使用</a:t>
                </a:r>
                <a:r>
                  <a:rPr lang="en-US" dirty="0"/>
                  <a:t>sigmoid</a:t>
                </a:r>
                <a:r>
                  <a:rPr lang="ja-JP" altLang="en-US"/>
                  <a:t>作为激活函数</a:t>
                </a:r>
              </a:p>
              <a:p>
                <a:endParaRPr dirty="0"/>
              </a:p>
              <a:p>
                <a:endParaRPr dirty="0"/>
              </a:p>
              <a:p>
                <a:endParaRPr dirty="0"/>
              </a:p>
              <a:p>
                <a14:m>
                  <m:oMath xmlns:m="http://schemas.openxmlformats.org/officeDocument/2006/math">
                    <m:limUpp>
                      <m:limUppPr>
                        <m:ctrlPr>
                          <a:rPr lang="ar-AE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limLow>
                          <m:limLowPr>
                            <m:ctrlP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∏</m:t>
                            </m:r>
                          </m:e>
                          <m:lim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lim>
                        </m:limLow>
                      </m:e>
                      <m:lim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lim>
                    </m:limUpp>
                    <m:f>
                      <m:fPr>
                        <m:ctrlP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ar-AE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Upp>
                      <m:limUppPr>
                        <m:ctrlP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limLow>
                          <m:limLowPr>
                            <m:ctrlP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∏</m:t>
                            </m:r>
                          </m:e>
                          <m:lim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lim>
                        </m:limLow>
                      </m:e>
                      <m:lim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lim>
                    </m:limUpp>
                    <m:r>
                      <m:rPr>
                        <m:nor/>
                      </m:rPr>
                      <a:rPr lang="en-US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p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sSup>
                          <m:sSupPr>
                            <m:ctrlP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ar-AE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sSup>
                      <m:sSupPr>
                        <m:ctrlP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ja-JP" altLang="en-US"/>
                  <a:t>是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</a:t>
                </a:r>
                <a:r>
                  <a:rPr lang="zh-CN" altLang="en-US" dirty="0"/>
                  <a:t> </a:t>
                </a:r>
                <a:r>
                  <a:rPr lang="ja-JP" altLang="en-US"/>
                  <a:t>个较小值的乘积</a:t>
                </a:r>
                <a:endParaRPr dirty="0"/>
              </a:p>
            </p:txBody>
          </p:sp>
        </mc:Choice>
        <mc:Fallback xmlns="">
          <p:sp>
            <p:nvSpPr>
              <p:cNvPr id="201" name="Use sigmoid as the activation function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546" t="-1068" r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Equation"/>
              <p:cNvSpPr txBox="1"/>
              <p:nvPr/>
            </p:nvSpPr>
            <p:spPr>
              <a:xfrm>
                <a:off x="720787" y="1625804"/>
                <a:ext cx="1686487" cy="60713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20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787" y="1625804"/>
                <a:ext cx="1686487" cy="607137"/>
              </a:xfrm>
              <a:prstGeom prst="rect">
                <a:avLst/>
              </a:prstGeom>
              <a:blipFill>
                <a:blip r:embed="rId3"/>
                <a:stretch>
                  <a:fillRect l="-3731" r="-10448" b="-183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Equation"/>
              <p:cNvSpPr txBox="1"/>
              <p:nvPr/>
            </p:nvSpPr>
            <p:spPr>
              <a:xfrm>
                <a:off x="3467468" y="1863890"/>
                <a:ext cx="2404553" cy="23916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)(1−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20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468" y="1863890"/>
                <a:ext cx="2404553" cy="239167"/>
              </a:xfrm>
              <a:prstGeom prst="rect">
                <a:avLst/>
              </a:prstGeom>
              <a:blipFill>
                <a:blip r:embed="rId4"/>
                <a:stretch>
                  <a:fillRect l="-2632" r="-24211" b="-85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Equation"/>
              <p:cNvSpPr txBox="1"/>
              <p:nvPr/>
            </p:nvSpPr>
            <p:spPr>
              <a:xfrm>
                <a:off x="620392" y="3848769"/>
                <a:ext cx="2922788" cy="33868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ar-AE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例如</m:t>
                      </m:r>
                      <m:r>
                        <a:rPr lang="ar-AE" altLang="zh-CN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0.8</m:t>
                          </m:r>
                        </m:e>
                        <m:sup>
                          <m: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sup>
                      </m:sSup>
                      <m:r>
                        <a:rPr lang="ar-AE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≈2×</m:t>
                      </m:r>
                      <m:sSup>
                        <m:sSupPr>
                          <m:ctrlP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−10</m:t>
                          </m:r>
                        </m:sup>
                      </m:sSup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20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92" y="3848769"/>
                <a:ext cx="2922788" cy="338682"/>
              </a:xfrm>
              <a:prstGeom prst="rect">
                <a:avLst/>
              </a:prstGeom>
              <a:blipFill>
                <a:blip r:embed="rId5"/>
                <a:stretch>
                  <a:fillRect l="-2597" t="-7143" b="-357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5" name="Equation"/>
          <p:cNvSpPr txBox="1"/>
          <p:nvPr/>
        </p:nvSpPr>
        <p:spPr>
          <a:xfrm>
            <a:off x="4782771" y="3522776"/>
            <a:ext cx="65" cy="21544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1400"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Issues with Gradient Vanish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梯度消失的问题</a:t>
            </a:r>
            <a:endParaRPr dirty="0"/>
          </a:p>
        </p:txBody>
      </p:sp>
      <p:sp>
        <p:nvSpPr>
          <p:cNvPr id="208" name="Gradients with value 0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梯度值趋近为</a:t>
            </a:r>
            <a:r>
              <a:rPr lang="en-US" altLang="ja-JP" dirty="0"/>
              <a:t>0</a:t>
            </a:r>
            <a:r>
              <a:rPr lang="ja-JP" altLang="en-US"/>
              <a:t>的渐变</a:t>
            </a:r>
          </a:p>
          <a:p>
            <a:pPr lvl="1"/>
            <a:r>
              <a:rPr lang="en-US" altLang="ja-JP" dirty="0"/>
              <a:t>16</a:t>
            </a:r>
            <a:r>
              <a:rPr lang="ja-JP" altLang="en-US"/>
              <a:t>位浮点</a:t>
            </a:r>
            <a:r>
              <a:rPr lang="zh-CN" altLang="en-US" dirty="0"/>
              <a:t>（</a:t>
            </a:r>
            <a:r>
              <a:rPr lang="ja-JP" altLang="en-US"/>
              <a:t>梯度值小于</a:t>
            </a:r>
            <a:r>
              <a:rPr lang="zh-CN" altLang="en-US" dirty="0"/>
              <a:t> </a:t>
            </a:r>
            <a:r>
              <a:rPr lang="en-US" dirty="0"/>
              <a:t>2</a:t>
            </a:r>
            <a:r>
              <a:rPr lang="en-US" baseline="30000" dirty="0"/>
              <a:t>−24</a:t>
            </a:r>
            <a:r>
              <a:rPr lang="en-US" dirty="0"/>
              <a:t> ≈ 5.96 × 10</a:t>
            </a:r>
            <a:r>
              <a:rPr lang="en-US" baseline="30000" dirty="0"/>
              <a:t>−8 </a:t>
            </a:r>
            <a:r>
              <a:rPr lang="ja-JP" altLang="en-US"/>
              <a:t>即为</a:t>
            </a:r>
            <a:r>
              <a:rPr lang="en-US" altLang="zh-CN" dirty="0"/>
              <a:t>0</a:t>
            </a:r>
            <a:r>
              <a:rPr lang="zh-CN" altLang="en-US" dirty="0"/>
              <a:t>）</a:t>
            </a:r>
            <a:endParaRPr lang="ja-JP" altLang="en-US"/>
          </a:p>
          <a:p>
            <a:r>
              <a:rPr lang="ja-JP" altLang="en-US"/>
              <a:t>训练没有进展</a:t>
            </a:r>
          </a:p>
          <a:p>
            <a:pPr lvl="1"/>
            <a:r>
              <a:rPr lang="ja-JP" altLang="en-US"/>
              <a:t>无论如何选择学习率</a:t>
            </a:r>
            <a:r>
              <a:rPr lang="zh-CN" altLang="en-US" dirty="0"/>
              <a:t>（</a:t>
            </a:r>
            <a:r>
              <a:rPr lang="en-US" altLang="zh-CN" dirty="0"/>
              <a:t>LR</a:t>
            </a:r>
            <a:r>
              <a:rPr lang="zh-CN" altLang="en-US" dirty="0"/>
              <a:t>）</a:t>
            </a:r>
            <a:endParaRPr lang="ja-JP" altLang="en-US"/>
          </a:p>
          <a:p>
            <a:r>
              <a:rPr lang="ja-JP" altLang="en-US"/>
              <a:t>底层训练基本无效</a:t>
            </a:r>
          </a:p>
          <a:p>
            <a:pPr lvl="1"/>
            <a:r>
              <a:rPr lang="ja-JP" altLang="en-US"/>
              <a:t>只有顶层训练有效</a:t>
            </a:r>
          </a:p>
          <a:p>
            <a:pPr lvl="1"/>
            <a:r>
              <a:rPr lang="ja-JP" altLang="en-US"/>
              <a:t>使网络更深可能并没有更好</a:t>
            </a:r>
            <a:endParaRPr dirty="0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tabilize Training"/>
          <p:cNvSpPr txBox="1">
            <a:spLocks noGrp="1"/>
          </p:cNvSpPr>
          <p:nvPr>
            <p:ph type="title"/>
          </p:nvPr>
        </p:nvSpPr>
        <p:spPr>
          <a:xfrm>
            <a:off x="396392" y="1969202"/>
            <a:ext cx="3216237" cy="156880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稳定模型训练</a:t>
            </a:r>
            <a:endParaRPr dirty="0"/>
          </a:p>
        </p:txBody>
      </p:sp>
      <p:pic>
        <p:nvPicPr>
          <p:cNvPr id="21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879" y="1610605"/>
            <a:ext cx="3048001" cy="228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tabilize Trai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稳定模型训练</a:t>
            </a:r>
            <a:endParaRPr dirty="0"/>
          </a:p>
        </p:txBody>
      </p:sp>
      <p:sp>
        <p:nvSpPr>
          <p:cNvPr id="214" name="Goal: make sure gradient values are in a proper rang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目标：确保渐变值在适当的范围内</a:t>
            </a:r>
          </a:p>
          <a:p>
            <a:pPr lvl="1"/>
            <a:r>
              <a:rPr lang="ja-JP" altLang="en-US"/>
              <a:t>例如 在</a:t>
            </a:r>
            <a:r>
              <a:rPr lang="en-US" altLang="ja-JP" dirty="0"/>
              <a:t> [1</a:t>
            </a:r>
            <a:r>
              <a:rPr lang="en-US" dirty="0"/>
              <a:t>e-6,1e3]</a:t>
            </a:r>
            <a:r>
              <a:rPr lang="zh-CN" altLang="en-US" dirty="0"/>
              <a:t> </a:t>
            </a:r>
            <a:r>
              <a:rPr lang="ja-JP" altLang="en-US"/>
              <a:t>之间</a:t>
            </a:r>
            <a:endParaRPr lang="en-US" dirty="0"/>
          </a:p>
          <a:p>
            <a:r>
              <a:rPr lang="en-US" dirty="0"/>
              <a:t> </a:t>
            </a:r>
            <a:r>
              <a:rPr lang="ja-JP" altLang="en-US"/>
              <a:t>改变神经网络框架结构</a:t>
            </a:r>
            <a:r>
              <a:rPr lang="zh-CN" altLang="en-US" dirty="0"/>
              <a:t>（</a:t>
            </a:r>
            <a:r>
              <a:rPr lang="ja-JP" altLang="en-US"/>
              <a:t>乘法 </a:t>
            </a:r>
            <a:r>
              <a:rPr lang="en-US" altLang="ja-JP" dirty="0"/>
              <a:t>-&gt;</a:t>
            </a:r>
            <a:r>
              <a:rPr lang="zh-CN" altLang="en-US" dirty="0"/>
              <a:t> </a:t>
            </a:r>
            <a:r>
              <a:rPr lang="ja-JP" altLang="en-US"/>
              <a:t>加</a:t>
            </a:r>
            <a:r>
              <a:rPr lang="zh-CN" altLang="en-US" dirty="0"/>
              <a:t>）</a:t>
            </a:r>
            <a:endParaRPr lang="ja-JP" altLang="en-US"/>
          </a:p>
          <a:p>
            <a:pPr lvl="1"/>
            <a:r>
              <a:rPr lang="en-US" dirty="0" err="1"/>
              <a:t>ResNet，LSTM</a:t>
            </a:r>
            <a:endParaRPr lang="en-US" dirty="0"/>
          </a:p>
          <a:p>
            <a:r>
              <a:rPr lang="ja-JP" altLang="en-US"/>
              <a:t>归一化</a:t>
            </a:r>
          </a:p>
          <a:p>
            <a:pPr lvl="1"/>
            <a:r>
              <a:rPr lang="ja-JP" altLang="en-US"/>
              <a:t>批量归一化，渐变修剪</a:t>
            </a:r>
          </a:p>
          <a:p>
            <a:r>
              <a:rPr lang="ja-JP" altLang="en-US"/>
              <a:t>适当的权重初始化和激活函数</a:t>
            </a:r>
            <a:endParaRPr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827" y="1067908"/>
            <a:ext cx="3580036" cy="3067640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Weight Initializ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权重初始化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Initialize weights with random values in a proper range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40592" y="1009331"/>
                <a:ext cx="4860995" cy="355392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14162" indent="-214162" defTabSz="406908">
                  <a:defRPr sz="2136"/>
                </a:pPr>
                <a:r>
                  <a:rPr lang="ja-JP" altLang="en-US"/>
                  <a:t>使用适当范围内的随机值初始化权重</a:t>
                </a:r>
              </a:p>
              <a:p>
                <a:pPr marL="214162" indent="-214162" defTabSz="406908">
                  <a:defRPr sz="2136"/>
                </a:pPr>
                <a:r>
                  <a:rPr lang="ja-JP" altLang="en-US"/>
                  <a:t>训练的开始容易受到数值不稳定性的影响</a:t>
                </a:r>
              </a:p>
              <a:p>
                <a:pPr marL="773631" lvl="1" indent="-214162" defTabSz="406908">
                  <a:defRPr sz="2136"/>
                </a:pPr>
                <a:r>
                  <a:rPr lang="ja-JP" altLang="en-US"/>
                  <a:t>远离最优点的表面可能很复杂</a:t>
                </a:r>
              </a:p>
              <a:p>
                <a:pPr marL="773631" lvl="1" indent="-214162" defTabSz="406908">
                  <a:defRPr sz="2136"/>
                </a:pPr>
                <a:r>
                  <a:rPr lang="ja-JP" altLang="en-US"/>
                  <a:t>接近最优点的表面可能更平坦</a:t>
                </a:r>
              </a:p>
              <a:p>
                <a:pPr marL="214162" indent="-214162" defTabSz="406908">
                  <a:defRPr sz="2136"/>
                </a:pPr>
                <a:r>
                  <a:rPr lang="ja-JP" altLang="en-US"/>
                  <a:t>根据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(0,0.01)</m:t>
                    </m:r>
                  </m:oMath>
                </a14:m>
                <a:r>
                  <a:rPr lang="ja-JP" altLang="en-US"/>
                  <a:t>初始化的小网络很有效，但不保证对深度神经网络也有效</a:t>
                </a:r>
                <a:endParaRPr dirty="0"/>
              </a:p>
            </p:txBody>
          </p:sp>
        </mc:Choice>
        <mc:Fallback xmlns="">
          <p:sp>
            <p:nvSpPr>
              <p:cNvPr id="218" name="Initialize weights with random values in a proper range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0592" y="1009331"/>
                <a:ext cx="4860995" cy="3553928"/>
              </a:xfrm>
              <a:prstGeom prst="rect">
                <a:avLst/>
              </a:prstGeom>
              <a:blipFill>
                <a:blip r:embed="rId3"/>
                <a:stretch>
                  <a:fillRect l="-2083" t="-712" r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9" name="Equation"/>
          <p:cNvSpPr txBox="1"/>
          <p:nvPr/>
        </p:nvSpPr>
        <p:spPr>
          <a:xfrm>
            <a:off x="3504288" y="3587646"/>
            <a:ext cx="65" cy="3385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200" dirty="0"/>
          </a:p>
        </p:txBody>
      </p:sp>
      <p:sp>
        <p:nvSpPr>
          <p:cNvPr id="220" name="near optimal"/>
          <p:cNvSpPr/>
          <p:nvPr/>
        </p:nvSpPr>
        <p:spPr>
          <a:xfrm>
            <a:off x="6388129" y="3430859"/>
            <a:ext cx="1571648" cy="704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65" y="0"/>
                </a:moveTo>
                <a:lnTo>
                  <a:pt x="4212" y="5234"/>
                </a:lnTo>
                <a:lnTo>
                  <a:pt x="1080" y="5234"/>
                </a:lnTo>
                <a:cubicBezTo>
                  <a:pt x="484" y="5234"/>
                  <a:pt x="0" y="5828"/>
                  <a:pt x="0" y="6561"/>
                </a:cubicBezTo>
                <a:lnTo>
                  <a:pt x="0" y="20273"/>
                </a:lnTo>
                <a:cubicBezTo>
                  <a:pt x="0" y="21006"/>
                  <a:pt x="484" y="21600"/>
                  <a:pt x="1080" y="21600"/>
                </a:cubicBezTo>
                <a:lnTo>
                  <a:pt x="20520" y="21600"/>
                </a:lnTo>
                <a:cubicBezTo>
                  <a:pt x="21116" y="21600"/>
                  <a:pt x="21600" y="21006"/>
                  <a:pt x="21600" y="20273"/>
                </a:cubicBezTo>
                <a:lnTo>
                  <a:pt x="21600" y="6561"/>
                </a:lnTo>
                <a:cubicBezTo>
                  <a:pt x="21600" y="5828"/>
                  <a:pt x="21116" y="5234"/>
                  <a:pt x="20520" y="5234"/>
                </a:cubicBezTo>
                <a:lnTo>
                  <a:pt x="8525" y="5234"/>
                </a:lnTo>
                <a:lnTo>
                  <a:pt x="6365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spcBef>
                <a:spcPts val="900"/>
              </a:spcBef>
              <a:defRPr sz="2000">
                <a:solidFill>
                  <a:srgbClr val="000000"/>
                </a:solidFill>
              </a:defRPr>
            </a:lvl1pPr>
          </a:lstStyle>
          <a:p>
            <a:pPr algn="ctr"/>
            <a:r>
              <a:rPr lang="ja-JP" altLang="en-US"/>
              <a:t>接近最优点</a:t>
            </a:r>
            <a:endParaRPr dirty="0"/>
          </a:p>
        </p:txBody>
      </p:sp>
      <p:sp>
        <p:nvSpPr>
          <p:cNvPr id="221" name="random beginning"/>
          <p:cNvSpPr/>
          <p:nvPr/>
        </p:nvSpPr>
        <p:spPr>
          <a:xfrm>
            <a:off x="7547548" y="660678"/>
            <a:ext cx="1485985" cy="6152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" y="0"/>
                </a:moveTo>
                <a:cubicBezTo>
                  <a:pt x="484" y="0"/>
                  <a:pt x="0" y="587"/>
                  <a:pt x="0" y="1310"/>
                </a:cubicBezTo>
                <a:lnTo>
                  <a:pt x="0" y="14845"/>
                </a:lnTo>
                <a:cubicBezTo>
                  <a:pt x="0" y="15568"/>
                  <a:pt x="484" y="16155"/>
                  <a:pt x="1080" y="16155"/>
                </a:cubicBezTo>
                <a:lnTo>
                  <a:pt x="5879" y="16155"/>
                </a:lnTo>
                <a:lnTo>
                  <a:pt x="8039" y="21600"/>
                </a:lnTo>
                <a:lnTo>
                  <a:pt x="10192" y="16155"/>
                </a:lnTo>
                <a:lnTo>
                  <a:pt x="20520" y="16155"/>
                </a:lnTo>
                <a:cubicBezTo>
                  <a:pt x="21116" y="16155"/>
                  <a:pt x="21600" y="15568"/>
                  <a:pt x="21600" y="14845"/>
                </a:cubicBezTo>
                <a:lnTo>
                  <a:pt x="21600" y="1310"/>
                </a:lnTo>
                <a:cubicBezTo>
                  <a:pt x="21600" y="587"/>
                  <a:pt x="21116" y="0"/>
                  <a:pt x="20520" y="0"/>
                </a:cubicBezTo>
                <a:lnTo>
                  <a:pt x="108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spcBef>
                <a:spcPts val="900"/>
              </a:spcBef>
              <a:defRPr sz="2000">
                <a:solidFill>
                  <a:srgbClr val="000000"/>
                </a:solidFill>
              </a:defRPr>
            </a:lvl1pPr>
          </a:lstStyle>
          <a:p>
            <a:pPr algn="ctr"/>
            <a:r>
              <a:rPr lang="ja-JP" altLang="en-US"/>
              <a:t>随机起始点</a:t>
            </a:r>
            <a:endParaRPr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onstant Variance for each Lay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每层神经网络的常数方差</a:t>
            </a:r>
            <a:endParaRPr dirty="0"/>
          </a:p>
        </p:txBody>
      </p:sp>
      <p:sp>
        <p:nvSpPr>
          <p:cNvPr id="224" name="Treat both layer outputs and gradients are random variables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8205304" cy="1370013"/>
          </a:xfrm>
          <a:prstGeom prst="rect">
            <a:avLst/>
          </a:prstGeom>
        </p:spPr>
        <p:txBody>
          <a:bodyPr/>
          <a:lstStyle/>
          <a:p>
            <a:pPr marL="233412" indent="-233412" defTabSz="443484">
              <a:defRPr sz="2328"/>
            </a:pPr>
            <a:r>
              <a:rPr lang="zh-CN" altLang="en-US" dirty="0"/>
              <a:t>将</a:t>
            </a:r>
            <a:r>
              <a:rPr lang="ja-JP" altLang="en-US"/>
              <a:t>每层的输出和梯度</a:t>
            </a:r>
            <a:r>
              <a:rPr lang="zh-CN" altLang="en-US" dirty="0"/>
              <a:t>看成</a:t>
            </a:r>
            <a:r>
              <a:rPr lang="ja-JP" altLang="en-US"/>
              <a:t>随机变量</a:t>
            </a:r>
          </a:p>
          <a:p>
            <a:pPr marL="233412" indent="-233412" defTabSz="443484">
              <a:defRPr sz="2328"/>
            </a:pPr>
            <a:r>
              <a:rPr lang="ja-JP" altLang="en-US"/>
              <a:t>使每层的输出的均值和方差相同，类似于梯度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Equation"/>
              <p:cNvSpPr txBox="1"/>
              <p:nvPr/>
            </p:nvSpPr>
            <p:spPr>
              <a:xfrm>
                <a:off x="1376224" y="3053501"/>
                <a:ext cx="1036541" cy="29897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Sup>
                        <m:sSub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]=0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22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224" y="3053501"/>
                <a:ext cx="1036541" cy="298970"/>
              </a:xfrm>
              <a:prstGeom prst="rect">
                <a:avLst/>
              </a:prstGeom>
              <a:blipFill>
                <a:blip r:embed="rId2"/>
                <a:stretch>
                  <a:fillRect l="-9756" r="-20732" b="-58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Equation"/>
              <p:cNvSpPr txBox="1"/>
              <p:nvPr/>
            </p:nvSpPr>
            <p:spPr>
              <a:xfrm>
                <a:off x="1116818" y="3621023"/>
                <a:ext cx="1274310" cy="29897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Var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Sup>
                        <m:sSub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22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818" y="3621023"/>
                <a:ext cx="1274310" cy="298970"/>
              </a:xfrm>
              <a:prstGeom prst="rect">
                <a:avLst/>
              </a:prstGeom>
              <a:blipFill>
                <a:blip r:embed="rId3"/>
                <a:stretch>
                  <a:fillRect l="-6931" r="-13861" b="-56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Equation"/>
              <p:cNvSpPr txBox="1"/>
              <p:nvPr/>
            </p:nvSpPr>
            <p:spPr>
              <a:xfrm>
                <a:off x="3274036" y="3080512"/>
                <a:ext cx="1470951" cy="85943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num>
                            <m:den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22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4036" y="3080512"/>
                <a:ext cx="1470951" cy="859436"/>
              </a:xfrm>
              <a:prstGeom prst="rect">
                <a:avLst/>
              </a:prstGeom>
              <a:blipFill>
                <a:blip r:embed="rId4"/>
                <a:stretch>
                  <a:fillRect l="-3419" r="-256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Equation"/>
              <p:cNvSpPr txBox="1"/>
              <p:nvPr/>
            </p:nvSpPr>
            <p:spPr>
              <a:xfrm>
                <a:off x="5072033" y="3080512"/>
                <a:ext cx="1707882" cy="85943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num>
                            <m:den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22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033" y="3080512"/>
                <a:ext cx="1707882" cy="859436"/>
              </a:xfrm>
              <a:prstGeom prst="rect">
                <a:avLst/>
              </a:prstGeom>
              <a:blipFill>
                <a:blip r:embed="rId5"/>
                <a:stretch>
                  <a:fillRect l="-2206" r="-220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9" name="Forward"/>
          <p:cNvSpPr txBox="1"/>
          <p:nvPr/>
        </p:nvSpPr>
        <p:spPr>
          <a:xfrm>
            <a:off x="1523148" y="2437308"/>
            <a:ext cx="5539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正向</a:t>
            </a:r>
            <a:endParaRPr dirty="0"/>
          </a:p>
        </p:txBody>
      </p:sp>
      <p:sp>
        <p:nvSpPr>
          <p:cNvPr id="230" name="Backward"/>
          <p:cNvSpPr txBox="1"/>
          <p:nvPr/>
        </p:nvSpPr>
        <p:spPr>
          <a:xfrm>
            <a:off x="4262612" y="2461298"/>
            <a:ext cx="5539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反向</a:t>
            </a:r>
            <a:endParaRPr dirty="0"/>
          </a:p>
        </p:txBody>
      </p:sp>
      <p:sp>
        <p:nvSpPr>
          <p:cNvPr id="231" name="a and b are constants"/>
          <p:cNvSpPr txBox="1"/>
          <p:nvPr/>
        </p:nvSpPr>
        <p:spPr>
          <a:xfrm>
            <a:off x="1669245" y="4310017"/>
            <a:ext cx="172098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rPr i="1" dirty="0"/>
              <a:t>a </a:t>
            </a:r>
            <a:r>
              <a:rPr lang="ja-JP" altLang="en-US"/>
              <a:t>和</a:t>
            </a:r>
            <a:r>
              <a:rPr i="1" dirty="0"/>
              <a:t> b</a:t>
            </a:r>
            <a:r>
              <a:rPr dirty="0"/>
              <a:t> </a:t>
            </a:r>
            <a:r>
              <a:rPr lang="ja-JP" altLang="en-US"/>
              <a:t>都是常数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Equation"/>
              <p:cNvSpPr txBox="1"/>
              <p:nvPr/>
            </p:nvSpPr>
            <p:spPr>
              <a:xfrm>
                <a:off x="7241560" y="3285592"/>
                <a:ext cx="448500" cy="22463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23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560" y="3285592"/>
                <a:ext cx="448500" cy="224638"/>
              </a:xfrm>
              <a:prstGeom prst="rect">
                <a:avLst/>
              </a:prstGeom>
              <a:blipFill>
                <a:blip r:embed="rId6"/>
                <a:stretch>
                  <a:fillRect l="-16216" r="-24324" b="-6111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Issues with Gradient Vanish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例子</a:t>
            </a:r>
            <a:r>
              <a:rPr lang="zh-CN" altLang="en-US" dirty="0"/>
              <a:t>：</a:t>
            </a:r>
            <a:r>
              <a:rPr lang="en-US" dirty="0"/>
              <a:t> MLP</a:t>
            </a:r>
            <a:endParaRPr dirty="0"/>
          </a:p>
        </p:txBody>
      </p:sp>
      <p:sp>
        <p:nvSpPr>
          <p:cNvPr id="208" name="Gradients with value 0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ja-JP" altLang="en-US"/>
              <a:t>假设</a:t>
            </a:r>
            <a:r>
              <a:rPr lang="zh-CN" altLang="en-US" dirty="0"/>
              <a:t>：</a:t>
            </a:r>
            <a:endParaRPr lang="ja-JP" altLang="en-US"/>
          </a:p>
          <a:p>
            <a:r>
              <a:rPr lang="en-US" altLang="ja-JP" i="1" dirty="0" err="1"/>
              <a:t>i.i.d</a:t>
            </a:r>
            <a:r>
              <a:rPr lang="zh-CN" altLang="en-US" i="1" dirty="0"/>
              <a:t>     </a:t>
            </a:r>
            <a:r>
              <a:rPr lang="ja-JP" altLang="en-US"/>
              <a:t>，</a:t>
            </a:r>
          </a:p>
          <a:p>
            <a:r>
              <a:rPr lang="ja-JP" altLang="en-US"/>
              <a:t>      与</a:t>
            </a:r>
            <a:r>
              <a:rPr lang="zh-CN" altLang="en-US" dirty="0"/>
              <a:t>       </a:t>
            </a:r>
            <a:r>
              <a:rPr lang="ja-JP" altLang="en-US"/>
              <a:t>是独立的</a:t>
            </a:r>
          </a:p>
          <a:p>
            <a:r>
              <a:rPr lang="ja-JP" altLang="en-US"/>
              <a:t>激活：用</a:t>
            </a:r>
            <a:r>
              <a:rPr lang="zh-CN" altLang="en-US" dirty="0"/>
              <a:t>                    ，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147C5F-9383-D74D-AF9F-D9EF02078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276" y="1508386"/>
            <a:ext cx="355600" cy="342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3A1E96-184E-764D-A651-F751CB8B5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713" y="1527436"/>
            <a:ext cx="2552700" cy="304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230BCB-B502-CB48-B2A1-5C648A676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99" y="1941954"/>
            <a:ext cx="419100" cy="33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61A97D-E494-2F46-AA47-4095EBE157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6876" y="1941954"/>
            <a:ext cx="355600" cy="342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96C34F-A060-744A-90A2-0CFCF49C8A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8955" y="2351278"/>
            <a:ext cx="1333500" cy="24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629E2B-240F-414C-9926-D91C2A0E57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7982" y="2373825"/>
            <a:ext cx="1447800" cy="215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C7737-EE27-8B41-97D3-7D05FB1421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9016" y="3117672"/>
            <a:ext cx="5016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66372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sues with Gradient Vanishing">
            <a:extLst>
              <a:ext uri="{FF2B5EF4-FFF2-40B4-BE49-F238E27FC236}">
                <a16:creationId xmlns:a16="http://schemas.microsoft.com/office/drawing/2014/main" id="{A4C6D3F8-EE8F-274E-84CF-3FD59D4056C2}"/>
              </a:ext>
            </a:extLst>
          </p:cNvPr>
          <p:cNvSpPr txBox="1">
            <a:spLocks/>
          </p:cNvSpPr>
          <p:nvPr/>
        </p:nvSpPr>
        <p:spPr>
          <a:xfrm>
            <a:off x="321761" y="114935"/>
            <a:ext cx="8205305" cy="545743"/>
          </a:xfrm>
          <a:prstGeom prst="rect">
            <a:avLst/>
          </a:prstGeom>
        </p:spPr>
        <p:txBody>
          <a:bodyPr/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hangingPunct="1"/>
            <a:r>
              <a:rPr lang="ja-JP" altLang="en-US"/>
              <a:t>正向方差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12690E-69FA-4043-8FFD-F2927E299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80" y="790106"/>
            <a:ext cx="5689600" cy="3848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A09E54-8DB5-5C47-8452-D9EE2A320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621" y="2447456"/>
            <a:ext cx="1041400" cy="266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D32644-698A-3F45-845B-9B9CBBFEB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750" y="2352206"/>
            <a:ext cx="495300" cy="4572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Apply forward analysis as well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同正向分析</a:t>
            </a:r>
            <a:r>
              <a:rPr lang="zh-CN" altLang="en-US" dirty="0"/>
              <a:t>：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Equation"/>
              <p:cNvSpPr txBox="1"/>
              <p:nvPr/>
            </p:nvSpPr>
            <p:spPr>
              <a:xfrm>
                <a:off x="600500" y="1735317"/>
                <a:ext cx="1594241" cy="54711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25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00" y="1735317"/>
                <a:ext cx="1594241" cy="547117"/>
              </a:xfrm>
              <a:prstGeom prst="rect">
                <a:avLst/>
              </a:prstGeom>
              <a:blipFill>
                <a:blip r:embed="rId2"/>
                <a:stretch>
                  <a:fillRect l="-5512" t="-2273" r="-11811" b="-2045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Equation"/>
              <p:cNvSpPr txBox="1"/>
              <p:nvPr/>
            </p:nvSpPr>
            <p:spPr>
              <a:xfrm>
                <a:off x="3393668" y="1669007"/>
                <a:ext cx="2809194" cy="67973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num>
                                <m:den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p>
                                      <m: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num>
                                <m:den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p>
                                      <m: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25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668" y="1669007"/>
                <a:ext cx="2809194" cy="679738"/>
              </a:xfrm>
              <a:prstGeom prst="rect">
                <a:avLst/>
              </a:prstGeom>
              <a:blipFill>
                <a:blip r:embed="rId3"/>
                <a:stretch>
                  <a:fillRect r="-3153" b="-727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3" name="Backward Mean and Varia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反向均值和方差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Equation"/>
              <p:cNvSpPr txBox="1"/>
              <p:nvPr/>
            </p:nvSpPr>
            <p:spPr>
              <a:xfrm>
                <a:off x="666114" y="2671274"/>
                <a:ext cx="1550931" cy="78130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num>
                            <m:den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25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14" y="2671274"/>
                <a:ext cx="1550931" cy="781305"/>
              </a:xfrm>
              <a:prstGeom prst="rect">
                <a:avLst/>
              </a:prstGeom>
              <a:blipFill>
                <a:blip r:embed="rId4"/>
                <a:stretch>
                  <a:fillRect l="-2419" r="-322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Equation"/>
              <p:cNvSpPr txBox="1"/>
              <p:nvPr/>
            </p:nvSpPr>
            <p:spPr>
              <a:xfrm>
                <a:off x="633530" y="3772543"/>
                <a:ext cx="3019489" cy="78130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num>
                            <m:den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sty m:val="p"/>
                        </m:rP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num>
                            <m:den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25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0" y="3772543"/>
                <a:ext cx="3019489" cy="781305"/>
              </a:xfrm>
              <a:prstGeom prst="rect">
                <a:avLst/>
              </a:prstGeom>
              <a:blipFill>
                <a:blip r:embed="rId5"/>
                <a:stretch>
                  <a:fillRect l="-2510" b="-158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" name="Arrow"/>
          <p:cNvSpPr/>
          <p:nvPr/>
        </p:nvSpPr>
        <p:spPr>
          <a:xfrm>
            <a:off x="4238884" y="3962707"/>
            <a:ext cx="445507" cy="400977"/>
          </a:xfrm>
          <a:prstGeom prst="rightArrow">
            <a:avLst>
              <a:gd name="adj1" fmla="val 32000"/>
              <a:gd name="adj2" fmla="val 7110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Equation"/>
              <p:cNvSpPr txBox="1"/>
              <p:nvPr/>
            </p:nvSpPr>
            <p:spPr>
              <a:xfrm>
                <a:off x="4990979" y="4056379"/>
                <a:ext cx="742863" cy="23736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25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979" y="4056379"/>
                <a:ext cx="742863" cy="237369"/>
              </a:xfrm>
              <a:prstGeom prst="rect">
                <a:avLst/>
              </a:prstGeom>
              <a:blipFill>
                <a:blip r:embed="rId6"/>
                <a:stretch>
                  <a:fillRect l="-8475" r="-37288" b="-5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">
            <a:extLst>
              <a:ext uri="{FF2B5EF4-FFF2-40B4-BE49-F238E27FC236}">
                <a16:creationId xmlns:a16="http://schemas.microsoft.com/office/drawing/2014/main" id="{E6A1CEDD-B326-AA4F-910F-B57BAAF806ED}"/>
              </a:ext>
            </a:extLst>
          </p:cNvPr>
          <p:cNvSpPr/>
          <p:nvPr/>
        </p:nvSpPr>
        <p:spPr>
          <a:xfrm>
            <a:off x="2571451" y="1845521"/>
            <a:ext cx="445507" cy="400977"/>
          </a:xfrm>
          <a:prstGeom prst="rightArrow">
            <a:avLst>
              <a:gd name="adj1" fmla="val 32000"/>
              <a:gd name="adj2" fmla="val 7110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Xavier Initializ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Xavier</a:t>
            </a:r>
            <a:r>
              <a:rPr lang="zh-CN" altLang="en-US" dirty="0"/>
              <a:t> </a:t>
            </a:r>
            <a:r>
              <a:rPr lang="ja-JP" altLang="en-US"/>
              <a:t>初始化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Conflict goal to satisfies both               and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ja-JP" altLang="en-US"/>
                  <a:t>满足</a:t>
                </a:r>
                <a:r>
                  <a:rPr lang="zh-CN" altLang="en-US" dirty="0"/>
                  <a:t>                  </a:t>
                </a:r>
                <a:r>
                  <a:rPr lang="ja-JP" altLang="en-US"/>
                  <a:t>和</a:t>
                </a:r>
                <a:r>
                  <a:rPr lang="zh-CN" altLang="en-US" dirty="0"/>
                  <a:t>                </a:t>
                </a:r>
                <a:r>
                  <a:rPr lang="ja-JP" altLang="en-US"/>
                  <a:t>是冲突的</a:t>
                </a:r>
              </a:p>
              <a:p>
                <a:r>
                  <a:rPr lang="en-US" dirty="0"/>
                  <a:t>Xavier</a:t>
                </a:r>
                <a:r>
                  <a:rPr lang="zh-CN" altLang="en-US" dirty="0"/>
                  <a:t> </a:t>
                </a:r>
                <a:r>
                  <a:rPr lang="ja-JP" altLang="en-US"/>
                  <a:t>初始化</a:t>
                </a:r>
                <a:endParaRPr lang="en-US" altLang="ja-JP" dirty="0"/>
              </a:p>
              <a:p>
                <a:pPr lvl="1"/>
                <a:endParaRPr lang="en-US" altLang="ja-JP" dirty="0"/>
              </a:p>
              <a:p>
                <a:pPr lvl="1"/>
                <a:r>
                  <a:rPr lang="ja-JP" altLang="en-US"/>
                  <a:t>正态分布</a:t>
                </a:r>
              </a:p>
              <a:p>
                <a:pPr lvl="1"/>
                <a:r>
                  <a:rPr lang="ja-JP" altLang="en-US"/>
                  <a:t>统一分配</a:t>
                </a:r>
              </a:p>
              <a:p>
                <a:pPr lvl="2"/>
                <a:r>
                  <a:rPr lang="zh-CN" altLang="en-US" dirty="0"/>
                  <a:t>          </a:t>
                </a:r>
                <a:r>
                  <a:rPr lang="ja-JP" altLang="en-US"/>
                  <a:t>方差是</a:t>
                </a:r>
              </a:p>
              <a:p>
                <a:r>
                  <a:rPr lang="ja-JP" altLang="en-US"/>
                  <a:t>适应权重形状，特别是在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ja-JP" altLang="en-US"/>
                  <a:t>变化时</a:t>
                </a:r>
                <a:endParaRPr dirty="0"/>
              </a:p>
            </p:txBody>
          </p:sp>
        </mc:Choice>
        <mc:Fallback xmlns="">
          <p:sp>
            <p:nvSpPr>
              <p:cNvPr id="260" name="Conflict goal to satisfies both               and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546" t="-1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Equation"/>
              <p:cNvSpPr txBox="1"/>
              <p:nvPr/>
            </p:nvSpPr>
            <p:spPr>
              <a:xfrm>
                <a:off x="3182023" y="1059600"/>
                <a:ext cx="1117998" cy="33855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26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2023" y="1059600"/>
                <a:ext cx="1117998" cy="338554"/>
              </a:xfrm>
              <a:prstGeom prst="rect">
                <a:avLst/>
              </a:prstGeom>
              <a:blipFill>
                <a:blip r:embed="rId3"/>
                <a:stretch>
                  <a:fillRect l="-2247" r="-3371" b="-1785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Equation"/>
              <p:cNvSpPr txBox="1"/>
              <p:nvPr/>
            </p:nvSpPr>
            <p:spPr>
              <a:xfrm>
                <a:off x="1352003" y="1067833"/>
                <a:ext cx="1037076" cy="26110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26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003" y="1067833"/>
                <a:ext cx="1037076" cy="261106"/>
              </a:xfrm>
              <a:prstGeom prst="rect">
                <a:avLst/>
              </a:prstGeom>
              <a:blipFill>
                <a:blip r:embed="rId4"/>
                <a:stretch>
                  <a:fillRect l="-4819" r="-33735" b="-5238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Equation"/>
              <p:cNvSpPr txBox="1"/>
              <p:nvPr/>
            </p:nvSpPr>
            <p:spPr>
              <a:xfrm>
                <a:off x="1158041" y="1899227"/>
                <a:ext cx="2462075" cy="23736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)/2=1→</m:t>
                      </m:r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26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041" y="1899227"/>
                <a:ext cx="2462075" cy="237369"/>
              </a:xfrm>
              <a:prstGeom prst="rect">
                <a:avLst/>
              </a:prstGeom>
              <a:blipFill>
                <a:blip r:embed="rId5"/>
                <a:stretch>
                  <a:fillRect l="-3077" r="-3077" b="-6842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Equation"/>
              <p:cNvSpPr txBox="1"/>
              <p:nvPr/>
            </p:nvSpPr>
            <p:spPr>
              <a:xfrm>
                <a:off x="2741738" y="2314151"/>
                <a:ext cx="1998568" cy="42199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ad>
                            <m:radPr>
                              <m:degHide m:val="on"/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2/(</m:t>
                              </m:r>
                              <m:sSub>
                                <m:sSubPr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6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738" y="2314151"/>
                <a:ext cx="1998568" cy="421997"/>
              </a:xfrm>
              <a:prstGeom prst="rect">
                <a:avLst/>
              </a:prstGeom>
              <a:blipFill>
                <a:blip r:embed="rId6"/>
                <a:stretch>
                  <a:fillRect l="-4459" r="-8917" b="-294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Equation"/>
              <p:cNvSpPr txBox="1"/>
              <p:nvPr/>
            </p:nvSpPr>
            <p:spPr>
              <a:xfrm>
                <a:off x="2741738" y="2771799"/>
                <a:ext cx="3392594" cy="42199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𝒰</m:t>
                      </m:r>
                      <m:d>
                        <m:d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6/(</m:t>
                              </m:r>
                              <m:sSub>
                                <m:sSubPr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ad>
                            <m:radPr>
                              <m:degHide m:val="on"/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6/(</m:t>
                              </m:r>
                              <m:sSub>
                                <m:sSubPr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6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738" y="2771799"/>
                <a:ext cx="3392594" cy="421996"/>
              </a:xfrm>
              <a:prstGeom prst="rect">
                <a:avLst/>
              </a:prstGeom>
              <a:blipFill>
                <a:blip r:embed="rId7"/>
                <a:stretch>
                  <a:fillRect l="-2622" r="-8989" b="-294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Equation"/>
              <p:cNvSpPr txBox="1"/>
              <p:nvPr/>
            </p:nvSpPr>
            <p:spPr>
              <a:xfrm>
                <a:off x="1527444" y="3239358"/>
                <a:ext cx="816871" cy="19293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𝒰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[−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6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444" y="3239358"/>
                <a:ext cx="816871" cy="192939"/>
              </a:xfrm>
              <a:prstGeom prst="rect">
                <a:avLst/>
              </a:prstGeom>
              <a:blipFill>
                <a:blip r:embed="rId8"/>
                <a:stretch>
                  <a:fillRect l="-9231" r="-16923" b="-9375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Equation"/>
              <p:cNvSpPr txBox="1"/>
              <p:nvPr/>
            </p:nvSpPr>
            <p:spPr>
              <a:xfrm>
                <a:off x="3531167" y="3252544"/>
                <a:ext cx="402090" cy="19773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6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167" y="3252544"/>
                <a:ext cx="402090" cy="197731"/>
              </a:xfrm>
              <a:prstGeom prst="rect">
                <a:avLst/>
              </a:prstGeom>
              <a:blipFill>
                <a:blip r:embed="rId9"/>
                <a:stretch>
                  <a:fillRect l="-39394" t="-205882" r="-57576" b="-35294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8" name="Equation"/>
          <p:cNvSpPr txBox="1"/>
          <p:nvPr/>
        </p:nvSpPr>
        <p:spPr>
          <a:xfrm>
            <a:off x="6548518" y="3315392"/>
            <a:ext cx="65" cy="3385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Equation"/>
              <p:cNvSpPr txBox="1"/>
              <p:nvPr/>
            </p:nvSpPr>
            <p:spPr>
              <a:xfrm>
                <a:off x="3809425" y="1858325"/>
                <a:ext cx="1692766" cy="23736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=2/(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26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425" y="1858325"/>
                <a:ext cx="1692766" cy="237369"/>
              </a:xfrm>
              <a:prstGeom prst="rect">
                <a:avLst/>
              </a:prstGeom>
              <a:blipFill>
                <a:blip r:embed="rId10"/>
                <a:stretch>
                  <a:fillRect l="-5263" r="-28571" b="-65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概要</a:t>
            </a:r>
            <a:endParaRPr dirty="0"/>
          </a:p>
        </p:txBody>
      </p:sp>
      <p:sp>
        <p:nvSpPr>
          <p:cNvPr id="192" name="Single Layer Perceptr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 b="1"/>
            </a:pPr>
            <a:r>
              <a:rPr lang="ja-JP" altLang="en-US"/>
              <a:t>数值稳定性</a:t>
            </a:r>
            <a:endParaRPr lang="en-US" altLang="ja-JP" dirty="0"/>
          </a:p>
          <a:p>
            <a:pPr lvl="1">
              <a:defRPr b="1"/>
            </a:pPr>
            <a:r>
              <a:rPr lang="ja-JP" altLang="en-US"/>
              <a:t>梯度爆炸</a:t>
            </a:r>
          </a:p>
          <a:p>
            <a:pPr lvl="1">
              <a:defRPr b="1"/>
            </a:pPr>
            <a:r>
              <a:rPr lang="ja-JP" altLang="en-US"/>
              <a:t>梯度消失</a:t>
            </a:r>
            <a:endParaRPr lang="en-US" altLang="ja-JP" dirty="0"/>
          </a:p>
          <a:p>
            <a:pPr>
              <a:defRPr b="1"/>
            </a:pPr>
            <a:r>
              <a:rPr lang="ja-JP" altLang="en-US"/>
              <a:t>稳定模型训练</a:t>
            </a:r>
            <a:endParaRPr lang="en-US" altLang="ja-JP" dirty="0"/>
          </a:p>
          <a:p>
            <a:pPr lvl="1">
              <a:defRPr b="1"/>
            </a:pPr>
            <a:r>
              <a:rPr lang="ja-JP" altLang="en-US"/>
              <a:t>权重初始化</a:t>
            </a:r>
            <a:endParaRPr lang="en-US" altLang="ja-JP" dirty="0"/>
          </a:p>
          <a:p>
            <a:pPr>
              <a:defRPr b="1"/>
            </a:pPr>
            <a:r>
              <a:rPr lang="ja-JP" altLang="en-US"/>
              <a:t>激活函数</a:t>
            </a:r>
            <a:endParaRPr lang="en-US" altLang="ja-JP" dirty="0"/>
          </a:p>
          <a:p>
            <a:pPr>
              <a:defRPr b="1"/>
            </a:pPr>
            <a:r>
              <a:rPr lang="ja-JP" altLang="en-US"/>
              <a:t>硬件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672069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Ac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激活函数</a:t>
            </a:r>
            <a:endParaRPr dirty="0"/>
          </a:p>
        </p:txBody>
      </p:sp>
      <p:pic>
        <p:nvPicPr>
          <p:cNvPr id="2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258" y="1186824"/>
            <a:ext cx="4068296" cy="31115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Backward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42966" cy="54574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简单的线性激活函数</a:t>
            </a:r>
            <a:endParaRPr dirty="0"/>
          </a:p>
        </p:txBody>
      </p:sp>
      <p:sp>
        <p:nvSpPr>
          <p:cNvPr id="286" name="Assume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假设</a:t>
            </a:r>
            <a:r>
              <a:rPr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BE15E4-4AE4-9C4D-9620-C3AF1D224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860" y="1115667"/>
            <a:ext cx="1705113" cy="2740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D39C90-AD6A-7F4A-9933-DA07A9613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326" y="1123003"/>
            <a:ext cx="3175000" cy="266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C54AEC-6012-1340-ADA0-B3CFD7A39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041" y="2088706"/>
            <a:ext cx="2400300" cy="317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348D92-314F-7F40-B158-B50A2AB7E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041" y="2638290"/>
            <a:ext cx="3962400" cy="1536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4A5F09-631D-9741-9E81-11CF448C85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2996" y="2126806"/>
            <a:ext cx="635000" cy="241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13F094-61F6-DE48-BB09-AE4B4CC962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9624" y="2113005"/>
            <a:ext cx="863876" cy="304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E8379C9-0F35-C741-98A4-4E0DC7034E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4888" y="3141107"/>
            <a:ext cx="863876" cy="30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49A6F8-4938-0E46-AC04-19A0CC11FF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7507" y="3176384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9976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Backward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42966" cy="54574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反向</a:t>
            </a:r>
            <a:r>
              <a:rPr dirty="0"/>
              <a:t> </a:t>
            </a:r>
          </a:p>
        </p:txBody>
      </p:sp>
      <p:sp>
        <p:nvSpPr>
          <p:cNvPr id="286" name="Assume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假设</a:t>
            </a:r>
            <a:r>
              <a:rPr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7" name="Equation"/>
              <p:cNvSpPr txBox="1"/>
              <p:nvPr/>
            </p:nvSpPr>
            <p:spPr>
              <a:xfrm>
                <a:off x="1994027" y="1133328"/>
                <a:ext cx="1425227" cy="22453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28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027" y="1133328"/>
                <a:ext cx="1425227" cy="224537"/>
              </a:xfrm>
              <a:prstGeom prst="rect">
                <a:avLst/>
              </a:prstGeom>
              <a:blipFill>
                <a:blip r:embed="rId2"/>
                <a:stretch>
                  <a:fillRect l="-3540" r="-19469" b="-7368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8" name="Arrow"/>
          <p:cNvSpPr/>
          <p:nvPr/>
        </p:nvSpPr>
        <p:spPr>
          <a:xfrm>
            <a:off x="4178973" y="3761121"/>
            <a:ext cx="445507" cy="251104"/>
          </a:xfrm>
          <a:prstGeom prst="rightArrow">
            <a:avLst>
              <a:gd name="adj1" fmla="val 55190"/>
              <a:gd name="adj2" fmla="val 111074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Equation"/>
              <p:cNvSpPr txBox="1"/>
              <p:nvPr/>
            </p:nvSpPr>
            <p:spPr>
              <a:xfrm>
                <a:off x="4931068" y="3781120"/>
                <a:ext cx="614135" cy="19222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28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068" y="3781120"/>
                <a:ext cx="614135" cy="192228"/>
              </a:xfrm>
              <a:prstGeom prst="rect">
                <a:avLst/>
              </a:prstGeom>
              <a:blipFill>
                <a:blip r:embed="rId3"/>
                <a:stretch>
                  <a:fillRect l="-8000" r="-26000" b="-8125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0" name="Arrow"/>
          <p:cNvSpPr/>
          <p:nvPr/>
        </p:nvSpPr>
        <p:spPr>
          <a:xfrm>
            <a:off x="4178032" y="2654438"/>
            <a:ext cx="445508" cy="251104"/>
          </a:xfrm>
          <a:prstGeom prst="rightArrow">
            <a:avLst>
              <a:gd name="adj1" fmla="val 55190"/>
              <a:gd name="adj2" fmla="val 111074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Equation"/>
              <p:cNvSpPr txBox="1"/>
              <p:nvPr/>
            </p:nvSpPr>
            <p:spPr>
              <a:xfrm>
                <a:off x="4930128" y="2683876"/>
                <a:ext cx="635102" cy="2469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29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128" y="2683876"/>
                <a:ext cx="635102" cy="246991"/>
              </a:xfrm>
              <a:prstGeom prst="rect">
                <a:avLst/>
              </a:prstGeom>
              <a:blipFill>
                <a:blip r:embed="rId4"/>
                <a:stretch>
                  <a:fillRect l="-19608" r="-23529" b="-7619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Equation"/>
              <p:cNvSpPr txBox="1"/>
              <p:nvPr/>
            </p:nvSpPr>
            <p:spPr>
              <a:xfrm>
                <a:off x="3989191" y="972037"/>
                <a:ext cx="4523161" cy="58522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den>
                      </m:f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nor/>
                        </m:rPr>
                        <a:rPr lang="zh-CN" alt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nor/>
                        </m:rP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zh-CN" alt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f>
                        <m:f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29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191" y="972037"/>
                <a:ext cx="4523161" cy="585225"/>
              </a:xfrm>
              <a:prstGeom prst="rect">
                <a:avLst/>
              </a:prstGeom>
              <a:blipFill>
                <a:blip r:embed="rId5"/>
                <a:stretch>
                  <a:fillRect l="-560" t="-2128" b="-1276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3" name="Equation"/>
              <p:cNvSpPr txBox="1"/>
              <p:nvPr/>
            </p:nvSpPr>
            <p:spPr>
              <a:xfrm>
                <a:off x="928348" y="2395643"/>
                <a:ext cx="1550931" cy="78130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num>
                            <m:den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29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348" y="2395643"/>
                <a:ext cx="1550931" cy="781305"/>
              </a:xfrm>
              <a:prstGeom prst="rect">
                <a:avLst/>
              </a:prstGeom>
              <a:blipFill>
                <a:blip r:embed="rId6"/>
                <a:stretch>
                  <a:fillRect l="-3252" r="-406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4" name="Equation"/>
              <p:cNvSpPr txBox="1"/>
              <p:nvPr/>
            </p:nvSpPr>
            <p:spPr>
              <a:xfrm>
                <a:off x="912930" y="3496020"/>
                <a:ext cx="2927090" cy="78130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num>
                            <m:den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num>
                            <m:den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29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930" y="3496020"/>
                <a:ext cx="2927090" cy="781305"/>
              </a:xfrm>
              <a:prstGeom prst="rect">
                <a:avLst/>
              </a:prstGeom>
              <a:blipFill>
                <a:blip r:embed="rId7"/>
                <a:stretch>
                  <a:fillRect l="-130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8834-C604-B34A-8FDE-4D185F027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回顾激活函数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0F6084-3526-0040-8E0F-397F00B4ED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通过</a:t>
            </a:r>
            <a:r>
              <a:rPr lang="zh-CN" altLang="en-US" dirty="0"/>
              <a:t> </a:t>
            </a:r>
            <a:r>
              <a:rPr lang="en-US" altLang="ja-JP" dirty="0"/>
              <a:t>Taylor</a:t>
            </a:r>
            <a:r>
              <a:rPr lang="zh-CN" altLang="en-US" dirty="0"/>
              <a:t> </a:t>
            </a:r>
            <a:r>
              <a:rPr lang="ja-JP" altLang="en-US"/>
              <a:t>展开式</a:t>
            </a:r>
            <a:endParaRPr lang="en-US" altLang="ja-JP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ja-JP" altLang="en-US"/>
              <a:t>用以下方法</a:t>
            </a:r>
            <a:r>
              <a:rPr lang="zh-CN" altLang="en-US" dirty="0"/>
              <a:t>“</a:t>
            </a:r>
            <a:r>
              <a:rPr lang="ja-JP" altLang="en-US"/>
              <a:t>纠正</a:t>
            </a:r>
            <a:r>
              <a:rPr lang="zh-CN" altLang="en-US" dirty="0"/>
              <a:t>”</a:t>
            </a:r>
            <a:r>
              <a:rPr lang="en-US" altLang="zh-CN" dirty="0"/>
              <a:t>sigmoid</a:t>
            </a:r>
            <a:r>
              <a:rPr lang="zh-CN" altLang="en-US" dirty="0"/>
              <a:t>：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8C376F-6A1E-E349-920A-830233CA3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304" y="4156717"/>
            <a:ext cx="2095500" cy="25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36016B-40F7-9B4D-BFD5-277C4CBE1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36" y="1650448"/>
            <a:ext cx="3858868" cy="18118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AAF658-3CD1-7742-8EB5-89BCDF362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0377" y="756749"/>
            <a:ext cx="43561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7096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Hardware for Deep Learning"/>
          <p:cNvSpPr txBox="1">
            <a:spLocks noGrp="1"/>
          </p:cNvSpPr>
          <p:nvPr>
            <p:ph type="title"/>
          </p:nvPr>
        </p:nvSpPr>
        <p:spPr>
          <a:xfrm>
            <a:off x="418999" y="1593676"/>
            <a:ext cx="3827665" cy="195614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深度学习之硬件</a:t>
            </a:r>
            <a:endParaRPr dirty="0"/>
          </a:p>
        </p:txBody>
      </p:sp>
      <p:sp>
        <p:nvSpPr>
          <p:cNvPr id="306" name="(articleshub360.com)"/>
          <p:cNvSpPr txBox="1"/>
          <p:nvPr/>
        </p:nvSpPr>
        <p:spPr>
          <a:xfrm>
            <a:off x="6152669" y="3526703"/>
            <a:ext cx="15271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/>
            </a:pPr>
            <a:r>
              <a:t>(</a:t>
            </a:r>
            <a:r>
              <a:rPr u="sng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hlinkClick r:id="rId2"/>
              </a:rPr>
              <a:t>articleshub360.com</a:t>
            </a:r>
            <a:r>
              <a:t>)</a:t>
            </a:r>
          </a:p>
        </p:txBody>
      </p:sp>
      <p:pic>
        <p:nvPicPr>
          <p:cNvPr id="307" name="Screen Shot 2019-02-15 at 10.30.45 AM.png" descr="Screen Shot 2019-02-15 at 10.30.45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810" y="1634515"/>
            <a:ext cx="2628901" cy="1676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Your GPU Comput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GPU</a:t>
            </a:r>
          </a:p>
        </p:txBody>
      </p:sp>
      <p:pic>
        <p:nvPicPr>
          <p:cNvPr id="31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963" y="1073459"/>
            <a:ext cx="1114499" cy="114503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255" y="1187699"/>
            <a:ext cx="1460481" cy="471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255" y="1633246"/>
            <a:ext cx="1460481" cy="471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346" y="3349333"/>
            <a:ext cx="2021732" cy="1137225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Double Arrow"/>
          <p:cNvSpPr/>
          <p:nvPr/>
        </p:nvSpPr>
        <p:spPr>
          <a:xfrm>
            <a:off x="3437309" y="1476174"/>
            <a:ext cx="1089099" cy="339604"/>
          </a:xfrm>
          <a:prstGeom prst="leftRightArrow">
            <a:avLst>
              <a:gd name="adj1" fmla="val 49552"/>
              <a:gd name="adj2" fmla="val 89667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15" name="Double Arrow"/>
          <p:cNvSpPr/>
          <p:nvPr/>
        </p:nvSpPr>
        <p:spPr>
          <a:xfrm rot="16200000">
            <a:off x="2174120" y="2614110"/>
            <a:ext cx="838184" cy="339605"/>
          </a:xfrm>
          <a:prstGeom prst="leftRightArrow">
            <a:avLst>
              <a:gd name="adj1" fmla="val 49552"/>
              <a:gd name="adj2" fmla="val 89667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16" name="DDR4…"/>
          <p:cNvSpPr txBox="1"/>
          <p:nvPr/>
        </p:nvSpPr>
        <p:spPr>
          <a:xfrm>
            <a:off x="6547884" y="1337294"/>
            <a:ext cx="790052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t>DDR4</a:t>
            </a:r>
          </a:p>
          <a:p>
            <a:r>
              <a:t>32 GB</a:t>
            </a:r>
          </a:p>
        </p:txBody>
      </p:sp>
      <p:sp>
        <p:nvSpPr>
          <p:cNvPr id="317" name="Nvidia Titan X…"/>
          <p:cNvSpPr txBox="1"/>
          <p:nvPr/>
        </p:nvSpPr>
        <p:spPr>
          <a:xfrm>
            <a:off x="3734452" y="3475914"/>
            <a:ext cx="1675096" cy="884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t>Nvidia Titan X</a:t>
            </a:r>
          </a:p>
          <a:p>
            <a:r>
              <a:t>12 TFLOPS</a:t>
            </a:r>
          </a:p>
          <a:p>
            <a:r>
              <a:t>16 GB</a:t>
            </a:r>
          </a:p>
        </p:txBody>
      </p:sp>
      <p:sp>
        <p:nvSpPr>
          <p:cNvPr id="318" name="Intel i7…"/>
          <p:cNvSpPr txBox="1"/>
          <p:nvPr/>
        </p:nvSpPr>
        <p:spPr>
          <a:xfrm>
            <a:off x="449121" y="1337294"/>
            <a:ext cx="1497619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t>Intel i7</a:t>
            </a:r>
          </a:p>
          <a:p>
            <a:r>
              <a:t>0.15 TFLOPS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Intel i7-6700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Intel i7-6700K</a:t>
            </a:r>
          </a:p>
        </p:txBody>
      </p:sp>
      <p:sp>
        <p:nvSpPr>
          <p:cNvPr id="321" name="4 Physical cores…"/>
          <p:cNvSpPr txBox="1">
            <a:spLocks noGrp="1"/>
          </p:cNvSpPr>
          <p:nvPr>
            <p:ph type="body" sz="half" idx="1"/>
          </p:nvPr>
        </p:nvSpPr>
        <p:spPr>
          <a:xfrm>
            <a:off x="4750904" y="1033256"/>
            <a:ext cx="4148307" cy="3553927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/>
              <a:t>4</a:t>
            </a:r>
            <a:r>
              <a:rPr lang="zh-CN" altLang="en-US" dirty="0"/>
              <a:t> </a:t>
            </a:r>
            <a:r>
              <a:rPr lang="ja-JP" altLang="en-US"/>
              <a:t>个物理核</a:t>
            </a:r>
          </a:p>
          <a:p>
            <a:r>
              <a:rPr lang="ja-JP" altLang="en-US"/>
              <a:t>每个核</a:t>
            </a:r>
          </a:p>
          <a:p>
            <a:pPr lvl="1"/>
            <a:r>
              <a:rPr lang="en-US" altLang="ja-JP" dirty="0"/>
              <a:t>64</a:t>
            </a:r>
            <a:r>
              <a:rPr lang="zh-CN" altLang="en-US" dirty="0"/>
              <a:t> </a:t>
            </a:r>
            <a:r>
              <a:rPr lang="en-US" dirty="0"/>
              <a:t>KB </a:t>
            </a:r>
            <a:r>
              <a:rPr lang="ja-JP" altLang="en-US"/>
              <a:t>一级</a:t>
            </a:r>
            <a:r>
              <a:rPr lang="zh-CN" altLang="en-US" dirty="0"/>
              <a:t>（</a:t>
            </a:r>
            <a:r>
              <a:rPr lang="en-US" altLang="zh-CN" dirty="0"/>
              <a:t>L1</a:t>
            </a:r>
            <a:r>
              <a:rPr lang="zh-CN" altLang="en-US" dirty="0"/>
              <a:t>）</a:t>
            </a:r>
            <a:r>
              <a:rPr lang="ja-JP" altLang="en-US"/>
              <a:t>缓存</a:t>
            </a:r>
          </a:p>
          <a:p>
            <a:pPr lvl="1"/>
            <a:r>
              <a:rPr lang="en-US" altLang="ja-JP" dirty="0"/>
              <a:t>256</a:t>
            </a:r>
            <a:r>
              <a:rPr lang="zh-CN" altLang="en-US" dirty="0"/>
              <a:t> </a:t>
            </a:r>
            <a:r>
              <a:rPr lang="en-US" dirty="0"/>
              <a:t>KB</a:t>
            </a:r>
            <a:r>
              <a:rPr lang="zh-CN" altLang="en-US" dirty="0"/>
              <a:t> </a:t>
            </a:r>
            <a:r>
              <a:rPr lang="ja-JP" altLang="en-US"/>
              <a:t>二级</a:t>
            </a:r>
            <a:r>
              <a:rPr lang="zh-CN" altLang="en-US" dirty="0"/>
              <a:t>（</a:t>
            </a:r>
            <a:r>
              <a:rPr lang="en-US" altLang="zh-CN" dirty="0"/>
              <a:t>L2</a:t>
            </a:r>
            <a:r>
              <a:rPr lang="zh-CN" altLang="en-US" dirty="0"/>
              <a:t>）</a:t>
            </a:r>
            <a:r>
              <a:rPr lang="ja-JP" altLang="en-US"/>
              <a:t>缓存</a:t>
            </a:r>
          </a:p>
          <a:p>
            <a:r>
              <a:rPr lang="ja-JP" altLang="en-US"/>
              <a:t>共享</a:t>
            </a:r>
            <a:r>
              <a:rPr lang="zh-CN" altLang="en-US" dirty="0"/>
              <a:t> </a:t>
            </a:r>
            <a:r>
              <a:rPr lang="en-US" altLang="ja-JP" dirty="0"/>
              <a:t>8</a:t>
            </a:r>
            <a:r>
              <a:rPr lang="zh-CN" altLang="en-US" dirty="0"/>
              <a:t> </a:t>
            </a:r>
            <a:r>
              <a:rPr lang="en-US" dirty="0"/>
              <a:t>MB </a:t>
            </a:r>
            <a:r>
              <a:rPr lang="ja-JP" altLang="en-US"/>
              <a:t>三级</a:t>
            </a:r>
            <a:r>
              <a:rPr lang="zh-CN" altLang="en-US" dirty="0"/>
              <a:t>（</a:t>
            </a:r>
            <a:r>
              <a:rPr lang="en-US" altLang="zh-CN" dirty="0"/>
              <a:t>L3</a:t>
            </a:r>
            <a:r>
              <a:rPr lang="zh-CN" altLang="en-US" dirty="0"/>
              <a:t>）</a:t>
            </a:r>
            <a:r>
              <a:rPr lang="ja-JP" altLang="en-US"/>
              <a:t>缓存</a:t>
            </a:r>
          </a:p>
          <a:p>
            <a:r>
              <a:rPr lang="ja-JP" altLang="en-US"/>
              <a:t>主内存为</a:t>
            </a:r>
            <a:r>
              <a:rPr lang="en-US" altLang="ja-JP" dirty="0"/>
              <a:t>30 </a:t>
            </a:r>
            <a:r>
              <a:rPr lang="en-US" dirty="0"/>
              <a:t>GB</a:t>
            </a:r>
            <a:r>
              <a:rPr lang="en-US" altLang="zh-CN" dirty="0"/>
              <a:t>/</a:t>
            </a:r>
            <a:r>
              <a:rPr lang="en-US" dirty="0"/>
              <a:t>s</a:t>
            </a:r>
            <a:endParaRPr dirty="0"/>
          </a:p>
        </p:txBody>
      </p:sp>
      <p:pic>
        <p:nvPicPr>
          <p:cNvPr id="32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21" y="1033256"/>
            <a:ext cx="4365618" cy="3316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Improve CPU Utilization 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提高</a:t>
            </a:r>
            <a:r>
              <a:rPr lang="en-US" dirty="0"/>
              <a:t>CPU</a:t>
            </a:r>
            <a:r>
              <a:rPr lang="ja-JP" altLang="en-US"/>
              <a:t>利用率</a:t>
            </a:r>
            <a:r>
              <a:rPr lang="en-US" altLang="ja-JP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ja-JP" altLang="en-US"/>
              <a:t>一</a:t>
            </a:r>
            <a:endParaRPr dirty="0"/>
          </a:p>
        </p:txBody>
      </p:sp>
      <p:sp>
        <p:nvSpPr>
          <p:cNvPr id="325" name="Before computing a + b, need to prepare data firs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在计算</a:t>
            </a:r>
            <a:r>
              <a:rPr lang="en-US" altLang="ja-JP" dirty="0"/>
              <a:t> </a:t>
            </a:r>
            <a:r>
              <a:rPr lang="en-US" dirty="0"/>
              <a:t>a + b </a:t>
            </a:r>
            <a:r>
              <a:rPr lang="ja-JP" altLang="en-US"/>
              <a:t>之前，需要先准备数据</a:t>
            </a:r>
          </a:p>
          <a:p>
            <a:pPr lvl="1"/>
            <a:r>
              <a:rPr lang="ja-JP" altLang="en-US"/>
              <a:t>主存 </a:t>
            </a:r>
            <a:r>
              <a:rPr lang="en-US" altLang="ja-JP" dirty="0"/>
              <a:t>- &gt; </a:t>
            </a:r>
            <a:r>
              <a:rPr lang="en-US" dirty="0"/>
              <a:t>L3  - &gt; L2  - &gt; L1  - &gt; </a:t>
            </a:r>
            <a:r>
              <a:rPr lang="ja-JP" altLang="en-US"/>
              <a:t>寄存器</a:t>
            </a:r>
          </a:p>
          <a:p>
            <a:pPr lvl="1"/>
            <a:r>
              <a:rPr lang="en-US" dirty="0"/>
              <a:t>L1 </a:t>
            </a:r>
            <a:r>
              <a:rPr lang="ja-JP" altLang="en-US"/>
              <a:t>高速缓存参考时间：</a:t>
            </a:r>
            <a:r>
              <a:rPr lang="en-US" altLang="ja-JP" dirty="0"/>
              <a:t>0.5 </a:t>
            </a:r>
            <a:r>
              <a:rPr lang="en-US" dirty="0"/>
              <a:t>ns</a:t>
            </a:r>
          </a:p>
          <a:p>
            <a:pPr lvl="1"/>
            <a:r>
              <a:rPr lang="en-US" dirty="0"/>
              <a:t>L2 </a:t>
            </a:r>
            <a:r>
              <a:rPr lang="ja-JP" altLang="en-US"/>
              <a:t>缓存参考时间</a:t>
            </a:r>
            <a:r>
              <a:rPr lang="en-US" altLang="ja-JP" dirty="0"/>
              <a:t> 7 </a:t>
            </a:r>
            <a:r>
              <a:rPr lang="en-US" dirty="0"/>
              <a:t>ns（14 x L1）</a:t>
            </a:r>
          </a:p>
          <a:p>
            <a:pPr lvl="1"/>
            <a:r>
              <a:rPr lang="ja-JP" altLang="en-US"/>
              <a:t>主存储器参考时间</a:t>
            </a:r>
            <a:r>
              <a:rPr lang="en-US" altLang="ja-JP" dirty="0"/>
              <a:t> 100</a:t>
            </a:r>
            <a:r>
              <a:rPr lang="en-US" dirty="0"/>
              <a:t>ns（200 x L1）</a:t>
            </a:r>
          </a:p>
          <a:p>
            <a:r>
              <a:rPr lang="ja-JP" altLang="en-US"/>
              <a:t>改善时间和空间记忆局部性</a:t>
            </a:r>
          </a:p>
          <a:p>
            <a:pPr lvl="1"/>
            <a:r>
              <a:rPr lang="ja-JP" altLang="en-US"/>
              <a:t>时间：重用数据，因此我们将它们保留在缓存中</a:t>
            </a:r>
          </a:p>
          <a:p>
            <a:pPr lvl="1"/>
            <a:r>
              <a:rPr lang="ja-JP" altLang="en-US"/>
              <a:t>空间：读取数据顺序，以便我们可以预取数据</a:t>
            </a:r>
            <a:endParaRPr dirty="0"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ase Stud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案例分析</a:t>
            </a:r>
            <a:endParaRPr dirty="0"/>
          </a:p>
        </p:txBody>
      </p:sp>
      <p:sp>
        <p:nvSpPr>
          <p:cNvPr id="328" name="For a matrix stored in raw-major, accessing a column is slower than accessing a row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7889008" cy="355392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对于存储在</a:t>
            </a:r>
            <a:r>
              <a:rPr lang="zh-CN" altLang="en-US" dirty="0"/>
              <a:t> </a:t>
            </a:r>
            <a:r>
              <a:rPr lang="en-US" dirty="0"/>
              <a:t>raw-major</a:t>
            </a:r>
            <a:r>
              <a:rPr lang="zh-CN" altLang="en-US" dirty="0"/>
              <a:t> </a:t>
            </a:r>
            <a:r>
              <a:rPr lang="ja-JP" altLang="en-US"/>
              <a:t>中的矩阵，访问每列比访问每行要慢</a:t>
            </a:r>
          </a:p>
          <a:p>
            <a:pPr lvl="1"/>
            <a:r>
              <a:rPr lang="en-US" dirty="0"/>
              <a:t>CPU</a:t>
            </a:r>
            <a:r>
              <a:rPr lang="ja-JP" altLang="en-US"/>
              <a:t>每次读取</a:t>
            </a:r>
            <a:r>
              <a:rPr lang="en-US" altLang="ja-JP" dirty="0"/>
              <a:t>64</a:t>
            </a:r>
            <a:r>
              <a:rPr lang="ja-JP" altLang="en-US"/>
              <a:t>个字节（高速缓存行）</a:t>
            </a:r>
          </a:p>
          <a:p>
            <a:pPr lvl="1"/>
            <a:r>
              <a:rPr lang="ja-JP" altLang="en-US"/>
              <a:t>在需要时</a:t>
            </a:r>
            <a:r>
              <a:rPr lang="zh-CN" altLang="en-US" dirty="0"/>
              <a:t>，</a:t>
            </a:r>
            <a:r>
              <a:rPr lang="en-US" dirty="0"/>
              <a:t>CPU“</a:t>
            </a:r>
            <a:r>
              <a:rPr lang="ja-JP" altLang="en-US"/>
              <a:t>智能”提前读取下一个缓存行</a:t>
            </a:r>
            <a:endParaRPr dirty="0"/>
          </a:p>
        </p:txBody>
      </p:sp>
      <p:grpSp>
        <p:nvGrpSpPr>
          <p:cNvPr id="393" name="Group"/>
          <p:cNvGrpSpPr/>
          <p:nvPr/>
        </p:nvGrpSpPr>
        <p:grpSpPr>
          <a:xfrm>
            <a:off x="1169550" y="3245159"/>
            <a:ext cx="4240062" cy="1371687"/>
            <a:chOff x="0" y="0"/>
            <a:chExt cx="4240060" cy="1371685"/>
          </a:xfrm>
        </p:grpSpPr>
        <p:sp>
          <p:nvSpPr>
            <p:cNvPr id="329" name="Rectangle"/>
            <p:cNvSpPr/>
            <p:nvPr/>
          </p:nvSpPr>
          <p:spPr>
            <a:xfrm>
              <a:off x="0" y="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0" name="Rectangle"/>
            <p:cNvSpPr/>
            <p:nvPr/>
          </p:nvSpPr>
          <p:spPr>
            <a:xfrm>
              <a:off x="236112" y="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1" name="Rectangle"/>
            <p:cNvSpPr/>
            <p:nvPr/>
          </p:nvSpPr>
          <p:spPr>
            <a:xfrm>
              <a:off x="472224" y="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2" name="Rectangle"/>
            <p:cNvSpPr/>
            <p:nvPr/>
          </p:nvSpPr>
          <p:spPr>
            <a:xfrm>
              <a:off x="708336" y="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3" name="Rectangle"/>
            <p:cNvSpPr/>
            <p:nvPr/>
          </p:nvSpPr>
          <p:spPr>
            <a:xfrm>
              <a:off x="939644" y="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4" name="Rectangle"/>
            <p:cNvSpPr/>
            <p:nvPr/>
          </p:nvSpPr>
          <p:spPr>
            <a:xfrm>
              <a:off x="1175756" y="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5" name="Rectangle"/>
            <p:cNvSpPr/>
            <p:nvPr/>
          </p:nvSpPr>
          <p:spPr>
            <a:xfrm>
              <a:off x="1411868" y="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6" name="Rectangle"/>
            <p:cNvSpPr/>
            <p:nvPr/>
          </p:nvSpPr>
          <p:spPr>
            <a:xfrm>
              <a:off x="1647980" y="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7" name="Rectangle"/>
            <p:cNvSpPr/>
            <p:nvPr/>
          </p:nvSpPr>
          <p:spPr>
            <a:xfrm>
              <a:off x="0" y="381000"/>
              <a:ext cx="235764" cy="228686"/>
            </a:xfrm>
            <a:prstGeom prst="rect">
              <a:avLst/>
            </a:prstGeom>
            <a:solidFill>
              <a:schemeClr val="accent2">
                <a:lumOff val="10931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8" name="Rectangle"/>
            <p:cNvSpPr/>
            <p:nvPr/>
          </p:nvSpPr>
          <p:spPr>
            <a:xfrm>
              <a:off x="236112" y="381000"/>
              <a:ext cx="235764" cy="228686"/>
            </a:xfrm>
            <a:prstGeom prst="rect">
              <a:avLst/>
            </a:prstGeom>
            <a:solidFill>
              <a:schemeClr val="accent2">
                <a:lumOff val="10931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9" name="Rectangle"/>
            <p:cNvSpPr/>
            <p:nvPr/>
          </p:nvSpPr>
          <p:spPr>
            <a:xfrm>
              <a:off x="472224" y="381000"/>
              <a:ext cx="235764" cy="228686"/>
            </a:xfrm>
            <a:prstGeom prst="rect">
              <a:avLst/>
            </a:prstGeom>
            <a:solidFill>
              <a:schemeClr val="accent2">
                <a:lumOff val="10931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40" name="Rectangle"/>
            <p:cNvSpPr/>
            <p:nvPr/>
          </p:nvSpPr>
          <p:spPr>
            <a:xfrm>
              <a:off x="708336" y="381000"/>
              <a:ext cx="235764" cy="228686"/>
            </a:xfrm>
            <a:prstGeom prst="rect">
              <a:avLst/>
            </a:prstGeom>
            <a:solidFill>
              <a:schemeClr val="accent2">
                <a:lumOff val="10931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41" name="Rectangle"/>
            <p:cNvSpPr/>
            <p:nvPr/>
          </p:nvSpPr>
          <p:spPr>
            <a:xfrm>
              <a:off x="939644" y="381000"/>
              <a:ext cx="235764" cy="228686"/>
            </a:xfrm>
            <a:prstGeom prst="rect">
              <a:avLst/>
            </a:prstGeom>
            <a:solidFill>
              <a:schemeClr val="accent2">
                <a:lumOff val="10931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42" name="Rectangle"/>
            <p:cNvSpPr/>
            <p:nvPr/>
          </p:nvSpPr>
          <p:spPr>
            <a:xfrm>
              <a:off x="1175756" y="381000"/>
              <a:ext cx="235764" cy="228686"/>
            </a:xfrm>
            <a:prstGeom prst="rect">
              <a:avLst/>
            </a:prstGeom>
            <a:solidFill>
              <a:schemeClr val="accent2">
                <a:lumOff val="10931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43" name="Rectangle"/>
            <p:cNvSpPr/>
            <p:nvPr/>
          </p:nvSpPr>
          <p:spPr>
            <a:xfrm>
              <a:off x="1411868" y="381000"/>
              <a:ext cx="235764" cy="228686"/>
            </a:xfrm>
            <a:prstGeom prst="rect">
              <a:avLst/>
            </a:prstGeom>
            <a:solidFill>
              <a:schemeClr val="accent2">
                <a:lumOff val="10931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44" name="Rectangle"/>
            <p:cNvSpPr/>
            <p:nvPr/>
          </p:nvSpPr>
          <p:spPr>
            <a:xfrm>
              <a:off x="1647980" y="381000"/>
              <a:ext cx="235764" cy="228686"/>
            </a:xfrm>
            <a:prstGeom prst="rect">
              <a:avLst/>
            </a:prstGeom>
            <a:solidFill>
              <a:schemeClr val="accent2">
                <a:lumOff val="10931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45" name="Rectangle"/>
            <p:cNvSpPr/>
            <p:nvPr/>
          </p:nvSpPr>
          <p:spPr>
            <a:xfrm>
              <a:off x="0" y="762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46" name="Rectangle"/>
            <p:cNvSpPr/>
            <p:nvPr/>
          </p:nvSpPr>
          <p:spPr>
            <a:xfrm>
              <a:off x="236112" y="762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47" name="Rectangle"/>
            <p:cNvSpPr/>
            <p:nvPr/>
          </p:nvSpPr>
          <p:spPr>
            <a:xfrm>
              <a:off x="472224" y="762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48" name="Rectangle"/>
            <p:cNvSpPr/>
            <p:nvPr/>
          </p:nvSpPr>
          <p:spPr>
            <a:xfrm>
              <a:off x="708336" y="762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49" name="Rectangle"/>
            <p:cNvSpPr/>
            <p:nvPr/>
          </p:nvSpPr>
          <p:spPr>
            <a:xfrm>
              <a:off x="939644" y="762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50" name="Rectangle"/>
            <p:cNvSpPr/>
            <p:nvPr/>
          </p:nvSpPr>
          <p:spPr>
            <a:xfrm>
              <a:off x="1175756" y="762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51" name="Rectangle"/>
            <p:cNvSpPr/>
            <p:nvPr/>
          </p:nvSpPr>
          <p:spPr>
            <a:xfrm>
              <a:off x="1411868" y="762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52" name="Rectangle"/>
            <p:cNvSpPr/>
            <p:nvPr/>
          </p:nvSpPr>
          <p:spPr>
            <a:xfrm>
              <a:off x="1647980" y="762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53" name="Rectangle"/>
            <p:cNvSpPr/>
            <p:nvPr/>
          </p:nvSpPr>
          <p:spPr>
            <a:xfrm>
              <a:off x="0" y="1142999"/>
              <a:ext cx="235764" cy="22868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54" name="Rectangle"/>
            <p:cNvSpPr/>
            <p:nvPr/>
          </p:nvSpPr>
          <p:spPr>
            <a:xfrm>
              <a:off x="236112" y="1143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55" name="Rectangle"/>
            <p:cNvSpPr/>
            <p:nvPr/>
          </p:nvSpPr>
          <p:spPr>
            <a:xfrm>
              <a:off x="472224" y="1143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56" name="Rectangle"/>
            <p:cNvSpPr/>
            <p:nvPr/>
          </p:nvSpPr>
          <p:spPr>
            <a:xfrm>
              <a:off x="708336" y="1143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57" name="Rectangle"/>
            <p:cNvSpPr/>
            <p:nvPr/>
          </p:nvSpPr>
          <p:spPr>
            <a:xfrm>
              <a:off x="939644" y="1142999"/>
              <a:ext cx="235764" cy="22868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58" name="Rectangle"/>
            <p:cNvSpPr/>
            <p:nvPr/>
          </p:nvSpPr>
          <p:spPr>
            <a:xfrm>
              <a:off x="1175756" y="1143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59" name="Rectangle"/>
            <p:cNvSpPr/>
            <p:nvPr/>
          </p:nvSpPr>
          <p:spPr>
            <a:xfrm>
              <a:off x="1411868" y="1143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60" name="Rectangle"/>
            <p:cNvSpPr/>
            <p:nvPr/>
          </p:nvSpPr>
          <p:spPr>
            <a:xfrm>
              <a:off x="1647980" y="1143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61" name="Rectangle"/>
            <p:cNvSpPr/>
            <p:nvPr/>
          </p:nvSpPr>
          <p:spPr>
            <a:xfrm>
              <a:off x="2356317" y="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62" name="Rectangle"/>
            <p:cNvSpPr/>
            <p:nvPr/>
          </p:nvSpPr>
          <p:spPr>
            <a:xfrm>
              <a:off x="2592429" y="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63" name="Rectangle"/>
            <p:cNvSpPr/>
            <p:nvPr/>
          </p:nvSpPr>
          <p:spPr>
            <a:xfrm>
              <a:off x="2828541" y="0"/>
              <a:ext cx="235764" cy="228686"/>
            </a:xfrm>
            <a:prstGeom prst="rect">
              <a:avLst/>
            </a:prstGeom>
            <a:solidFill>
              <a:schemeClr val="accent2">
                <a:lumOff val="10931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64" name="Rectangle"/>
            <p:cNvSpPr/>
            <p:nvPr/>
          </p:nvSpPr>
          <p:spPr>
            <a:xfrm>
              <a:off x="3064653" y="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65" name="Rectangle"/>
            <p:cNvSpPr/>
            <p:nvPr/>
          </p:nvSpPr>
          <p:spPr>
            <a:xfrm>
              <a:off x="3295961" y="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66" name="Rectangle"/>
            <p:cNvSpPr/>
            <p:nvPr/>
          </p:nvSpPr>
          <p:spPr>
            <a:xfrm>
              <a:off x="3532073" y="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67" name="Rectangle"/>
            <p:cNvSpPr/>
            <p:nvPr/>
          </p:nvSpPr>
          <p:spPr>
            <a:xfrm>
              <a:off x="3768185" y="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68" name="Rectangle"/>
            <p:cNvSpPr/>
            <p:nvPr/>
          </p:nvSpPr>
          <p:spPr>
            <a:xfrm>
              <a:off x="4004297" y="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69" name="Rectangle"/>
            <p:cNvSpPr/>
            <p:nvPr/>
          </p:nvSpPr>
          <p:spPr>
            <a:xfrm>
              <a:off x="2356317" y="381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70" name="Rectangle"/>
            <p:cNvSpPr/>
            <p:nvPr/>
          </p:nvSpPr>
          <p:spPr>
            <a:xfrm>
              <a:off x="2592429" y="381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71" name="Rectangle"/>
            <p:cNvSpPr/>
            <p:nvPr/>
          </p:nvSpPr>
          <p:spPr>
            <a:xfrm>
              <a:off x="2828541" y="381000"/>
              <a:ext cx="235764" cy="228686"/>
            </a:xfrm>
            <a:prstGeom prst="rect">
              <a:avLst/>
            </a:prstGeom>
            <a:solidFill>
              <a:schemeClr val="accent2">
                <a:lumOff val="10931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72" name="Rectangle"/>
            <p:cNvSpPr/>
            <p:nvPr/>
          </p:nvSpPr>
          <p:spPr>
            <a:xfrm>
              <a:off x="3064653" y="381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73" name="Rectangle"/>
            <p:cNvSpPr/>
            <p:nvPr/>
          </p:nvSpPr>
          <p:spPr>
            <a:xfrm>
              <a:off x="3295961" y="381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74" name="Rectangle"/>
            <p:cNvSpPr/>
            <p:nvPr/>
          </p:nvSpPr>
          <p:spPr>
            <a:xfrm>
              <a:off x="3532073" y="381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75" name="Rectangle"/>
            <p:cNvSpPr/>
            <p:nvPr/>
          </p:nvSpPr>
          <p:spPr>
            <a:xfrm>
              <a:off x="3768185" y="381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76" name="Rectangle"/>
            <p:cNvSpPr/>
            <p:nvPr/>
          </p:nvSpPr>
          <p:spPr>
            <a:xfrm>
              <a:off x="4004297" y="381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77" name="Rectangle"/>
            <p:cNvSpPr/>
            <p:nvPr/>
          </p:nvSpPr>
          <p:spPr>
            <a:xfrm>
              <a:off x="2356317" y="762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78" name="Rectangle"/>
            <p:cNvSpPr/>
            <p:nvPr/>
          </p:nvSpPr>
          <p:spPr>
            <a:xfrm>
              <a:off x="2592429" y="762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79" name="Rectangle"/>
            <p:cNvSpPr/>
            <p:nvPr/>
          </p:nvSpPr>
          <p:spPr>
            <a:xfrm>
              <a:off x="2828541" y="762000"/>
              <a:ext cx="235764" cy="228686"/>
            </a:xfrm>
            <a:prstGeom prst="rect">
              <a:avLst/>
            </a:prstGeom>
            <a:solidFill>
              <a:schemeClr val="accent2">
                <a:lumOff val="10931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80" name="Rectangle"/>
            <p:cNvSpPr/>
            <p:nvPr/>
          </p:nvSpPr>
          <p:spPr>
            <a:xfrm>
              <a:off x="3064653" y="762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81" name="Rectangle"/>
            <p:cNvSpPr/>
            <p:nvPr/>
          </p:nvSpPr>
          <p:spPr>
            <a:xfrm>
              <a:off x="3295961" y="762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82" name="Rectangle"/>
            <p:cNvSpPr/>
            <p:nvPr/>
          </p:nvSpPr>
          <p:spPr>
            <a:xfrm>
              <a:off x="3532073" y="762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83" name="Rectangle"/>
            <p:cNvSpPr/>
            <p:nvPr/>
          </p:nvSpPr>
          <p:spPr>
            <a:xfrm>
              <a:off x="3768185" y="762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84" name="Rectangle"/>
            <p:cNvSpPr/>
            <p:nvPr/>
          </p:nvSpPr>
          <p:spPr>
            <a:xfrm>
              <a:off x="4004297" y="762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85" name="Rectangle"/>
            <p:cNvSpPr/>
            <p:nvPr/>
          </p:nvSpPr>
          <p:spPr>
            <a:xfrm>
              <a:off x="2356317" y="1142999"/>
              <a:ext cx="235764" cy="22868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86" name="Rectangle"/>
            <p:cNvSpPr/>
            <p:nvPr/>
          </p:nvSpPr>
          <p:spPr>
            <a:xfrm>
              <a:off x="2592429" y="1143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87" name="Rectangle"/>
            <p:cNvSpPr/>
            <p:nvPr/>
          </p:nvSpPr>
          <p:spPr>
            <a:xfrm>
              <a:off x="2828541" y="1143000"/>
              <a:ext cx="235764" cy="228686"/>
            </a:xfrm>
            <a:prstGeom prst="rect">
              <a:avLst/>
            </a:prstGeom>
            <a:solidFill>
              <a:schemeClr val="accent2">
                <a:lumOff val="10931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88" name="Rectangle"/>
            <p:cNvSpPr/>
            <p:nvPr/>
          </p:nvSpPr>
          <p:spPr>
            <a:xfrm>
              <a:off x="3064653" y="1143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89" name="Rectangle"/>
            <p:cNvSpPr/>
            <p:nvPr/>
          </p:nvSpPr>
          <p:spPr>
            <a:xfrm>
              <a:off x="3295961" y="1142999"/>
              <a:ext cx="235764" cy="22868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90" name="Rectangle"/>
            <p:cNvSpPr/>
            <p:nvPr/>
          </p:nvSpPr>
          <p:spPr>
            <a:xfrm>
              <a:off x="3532073" y="1143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91" name="Rectangle"/>
            <p:cNvSpPr/>
            <p:nvPr/>
          </p:nvSpPr>
          <p:spPr>
            <a:xfrm>
              <a:off x="3768185" y="1143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92" name="Rectangle"/>
            <p:cNvSpPr/>
            <p:nvPr/>
          </p:nvSpPr>
          <p:spPr>
            <a:xfrm>
              <a:off x="4004297" y="1143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Improve CPU Utilization I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提高</a:t>
            </a:r>
            <a:r>
              <a:rPr lang="en-US" dirty="0"/>
              <a:t>CPU</a:t>
            </a:r>
            <a:r>
              <a:rPr lang="ja-JP" altLang="en-US"/>
              <a:t>利用率</a:t>
            </a:r>
            <a:r>
              <a:rPr lang="zh-CN" altLang="en-US" dirty="0"/>
              <a:t> </a:t>
            </a:r>
            <a:r>
              <a:rPr lang="en-US" altLang="zh-CN" dirty="0"/>
              <a:t>--</a:t>
            </a:r>
            <a:r>
              <a:rPr lang="zh-CN" altLang="en-US" dirty="0"/>
              <a:t> </a:t>
            </a:r>
            <a:r>
              <a:rPr lang="ja-JP" altLang="en-US"/>
              <a:t>二</a:t>
            </a:r>
            <a:endParaRPr dirty="0"/>
          </a:p>
        </p:txBody>
      </p:sp>
      <p:sp>
        <p:nvSpPr>
          <p:cNvPr id="396" name="Server CPUs may have dozens of cor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服务器</a:t>
            </a:r>
            <a:r>
              <a:rPr lang="en-US" dirty="0"/>
              <a:t>CPU</a:t>
            </a:r>
            <a:r>
              <a:rPr lang="ja-JP" altLang="en-US"/>
              <a:t>可能有几十个核心</a:t>
            </a:r>
          </a:p>
          <a:p>
            <a:pPr lvl="1"/>
            <a:r>
              <a:rPr lang="en-US" dirty="0"/>
              <a:t>EC2 P3.16xlarge：2</a:t>
            </a:r>
            <a:r>
              <a:rPr lang="ja-JP" altLang="en-US"/>
              <a:t>个</a:t>
            </a:r>
            <a:r>
              <a:rPr lang="en-US" dirty="0"/>
              <a:t>Intel Xeon CPU，</a:t>
            </a:r>
            <a:r>
              <a:rPr lang="ja-JP" altLang="en-US"/>
              <a:t>共</a:t>
            </a:r>
            <a:r>
              <a:rPr lang="en-US" altLang="ja-JP" dirty="0"/>
              <a:t>32</a:t>
            </a:r>
            <a:r>
              <a:rPr lang="ja-JP" altLang="en-US"/>
              <a:t>个物理内核</a:t>
            </a:r>
          </a:p>
          <a:p>
            <a:r>
              <a:rPr lang="ja-JP" altLang="en-US"/>
              <a:t>并行化以使用所有核心</a:t>
            </a:r>
          </a:p>
          <a:p>
            <a:pPr lvl="1"/>
            <a:r>
              <a:rPr lang="ja-JP" altLang="en-US"/>
              <a:t>由于共享寄存器，超线程</a:t>
            </a:r>
            <a:r>
              <a:rPr lang="zh-CN" altLang="en-US" dirty="0"/>
              <a:t>（</a:t>
            </a:r>
            <a:r>
              <a:rPr lang="en-US" altLang="zh-CN" dirty="0"/>
              <a:t>Hyper-threading</a:t>
            </a:r>
            <a:r>
              <a:rPr lang="zh-CN" altLang="en-US" dirty="0"/>
              <a:t>）</a:t>
            </a:r>
            <a:r>
              <a:rPr lang="ja-JP" altLang="en-US"/>
              <a:t>可能无济于事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Numerical Stability"/>
          <p:cNvSpPr txBox="1">
            <a:spLocks noGrp="1"/>
          </p:cNvSpPr>
          <p:nvPr>
            <p:ph type="title"/>
          </p:nvPr>
        </p:nvSpPr>
        <p:spPr>
          <a:xfrm>
            <a:off x="446599" y="1308417"/>
            <a:ext cx="4379756" cy="2526666"/>
          </a:xfrm>
          <a:prstGeom prst="rect">
            <a:avLst/>
          </a:prstGeom>
        </p:spPr>
        <p:txBody>
          <a:bodyPr/>
          <a:lstStyle/>
          <a:p>
            <a:r>
              <a:rPr lang="ja-JP" altLang="en-US" b="0"/>
              <a:t>数值稳定性</a:t>
            </a:r>
            <a:endParaRPr dirty="0"/>
          </a:p>
        </p:txBody>
      </p:sp>
      <p:pic>
        <p:nvPicPr>
          <p:cNvPr id="153" name="Image" descr="Image"/>
          <p:cNvPicPr>
            <a:picLocks noChangeAspect="1"/>
          </p:cNvPicPr>
          <p:nvPr/>
        </p:nvPicPr>
        <p:blipFill>
          <a:blip r:embed="rId2"/>
          <a:srcRect l="42090" r="7811"/>
          <a:stretch>
            <a:fillRect/>
          </a:stretch>
        </p:blipFill>
        <p:spPr>
          <a:xfrm>
            <a:off x="4933301" y="685520"/>
            <a:ext cx="2545000" cy="3390901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Wikipedia"/>
          <p:cNvSpPr txBox="1"/>
          <p:nvPr/>
        </p:nvSpPr>
        <p:spPr>
          <a:xfrm>
            <a:off x="5823487" y="4203800"/>
            <a:ext cx="764789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r>
              <a:t>Wikipedia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ase Stud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案例分析</a:t>
            </a:r>
            <a:endParaRPr dirty="0"/>
          </a:p>
        </p:txBody>
      </p:sp>
      <p:sp>
        <p:nvSpPr>
          <p:cNvPr id="399" name="Left is slower than right (Python)…"/>
          <p:cNvSpPr txBox="1">
            <a:spLocks noGrp="1"/>
          </p:cNvSpPr>
          <p:nvPr>
            <p:ph type="body" idx="1"/>
          </p:nvPr>
        </p:nvSpPr>
        <p:spPr>
          <a:xfrm>
            <a:off x="340592" y="944758"/>
            <a:ext cx="8803408" cy="3489294"/>
          </a:xfrm>
          <a:prstGeom prst="rect">
            <a:avLst/>
          </a:prstGeom>
        </p:spPr>
        <p:txBody>
          <a:bodyPr/>
          <a:lstStyle/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Python</a:t>
            </a:r>
            <a:r>
              <a:rPr lang="zh-CN" altLang="en-US" dirty="0"/>
              <a:t> </a:t>
            </a:r>
            <a:r>
              <a:rPr lang="ja-JP" altLang="en-US"/>
              <a:t>中</a:t>
            </a:r>
            <a:r>
              <a:rPr lang="zh-CN" altLang="en-US" dirty="0"/>
              <a:t> </a:t>
            </a:r>
            <a:r>
              <a:rPr lang="en-US" altLang="zh-CN" dirty="0"/>
              <a:t>Case A</a:t>
            </a:r>
            <a:r>
              <a:rPr lang="zh-CN" altLang="en-US" dirty="0"/>
              <a:t> </a:t>
            </a:r>
            <a:r>
              <a:rPr lang="ja-JP" altLang="en-US"/>
              <a:t>比右边</a:t>
            </a:r>
            <a:r>
              <a:rPr lang="zh-CN" altLang="en-US" dirty="0"/>
              <a:t> </a:t>
            </a:r>
            <a:r>
              <a:rPr lang="en-US" altLang="zh-CN" dirty="0"/>
              <a:t>Case B </a:t>
            </a:r>
            <a:r>
              <a:rPr lang="ja-JP" altLang="en-US"/>
              <a:t>慢</a:t>
            </a:r>
            <a:endParaRPr lang="en-US" dirty="0"/>
          </a:p>
          <a:p>
            <a:r>
              <a:rPr lang="en-US" altLang="zh-CN" dirty="0"/>
              <a:t>Case A </a:t>
            </a:r>
            <a:r>
              <a:rPr lang="ja-JP" altLang="en-US"/>
              <a:t>发出</a:t>
            </a:r>
            <a:r>
              <a:rPr lang="en-US" altLang="ja-JP" dirty="0"/>
              <a:t> </a:t>
            </a:r>
            <a:r>
              <a:rPr lang="en-US" dirty="0"/>
              <a:t>n </a:t>
            </a:r>
            <a:r>
              <a:rPr lang="ja-JP" altLang="en-US"/>
              <a:t>次调用，每次调用都需要</a:t>
            </a:r>
            <a:r>
              <a:rPr lang="zh-CN" altLang="en-US" dirty="0"/>
              <a:t>“</a:t>
            </a:r>
            <a:r>
              <a:rPr lang="ja-JP" altLang="en-US"/>
              <a:t>开销</a:t>
            </a:r>
            <a:r>
              <a:rPr lang="zh-CN" altLang="en-US" dirty="0"/>
              <a:t>”</a:t>
            </a:r>
            <a:r>
              <a:rPr lang="ja-JP" altLang="en-US"/>
              <a:t>（例如几微秒）</a:t>
            </a:r>
          </a:p>
          <a:p>
            <a:r>
              <a:rPr lang="en-US" altLang="zh-CN" dirty="0"/>
              <a:t>Case B</a:t>
            </a:r>
            <a:r>
              <a:rPr lang="zh-CN" altLang="en-US" dirty="0"/>
              <a:t> </a:t>
            </a:r>
            <a:r>
              <a:rPr lang="ja-JP" altLang="en-US"/>
              <a:t>更容易被</a:t>
            </a:r>
            <a:r>
              <a:rPr lang="en-US" dirty="0"/>
              <a:t>C ++</a:t>
            </a:r>
            <a:r>
              <a:rPr lang="ja-JP" altLang="en-US"/>
              <a:t>运算符并行化</a:t>
            </a:r>
            <a:endParaRPr dirty="0"/>
          </a:p>
        </p:txBody>
      </p:sp>
      <p:sp>
        <p:nvSpPr>
          <p:cNvPr id="400" name="for i in range(len(a)):…"/>
          <p:cNvSpPr txBox="1"/>
          <p:nvPr/>
        </p:nvSpPr>
        <p:spPr>
          <a:xfrm>
            <a:off x="556591" y="675672"/>
            <a:ext cx="4296400" cy="9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ts val="3600"/>
              </a:lnSpc>
              <a:defRPr sz="159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US" sz="1600" b="1" u="sng" dirty="0">
                <a:solidFill>
                  <a:schemeClr val="accent3"/>
                </a:solidFill>
              </a:rPr>
              <a:t>Case A:</a:t>
            </a:r>
            <a:r>
              <a:rPr lang="en-US" sz="1600" b="1" dirty="0">
                <a:solidFill>
                  <a:schemeClr val="accent3"/>
                </a:solidFill>
              </a:rPr>
              <a:t> </a:t>
            </a:r>
            <a:r>
              <a:rPr dirty="0">
                <a:solidFill>
                  <a:srgbClr val="D73A49"/>
                </a:solidFill>
              </a:rPr>
              <a:t>for</a:t>
            </a:r>
            <a:r>
              <a:rPr dirty="0"/>
              <a:t> </a:t>
            </a:r>
            <a:r>
              <a:rPr dirty="0" err="1"/>
              <a:t>i</a:t>
            </a:r>
            <a:r>
              <a:rPr dirty="0"/>
              <a:t> </a:t>
            </a:r>
            <a:r>
              <a:rPr dirty="0">
                <a:solidFill>
                  <a:srgbClr val="D73A49"/>
                </a:solidFill>
              </a:rPr>
              <a:t>in</a:t>
            </a:r>
            <a:r>
              <a:rPr dirty="0"/>
              <a:t> </a:t>
            </a:r>
            <a:r>
              <a:rPr dirty="0">
                <a:solidFill>
                  <a:srgbClr val="005CC5"/>
                </a:solidFill>
              </a:rPr>
              <a:t>range</a:t>
            </a:r>
            <a:r>
              <a:rPr dirty="0"/>
              <a:t>(</a:t>
            </a:r>
            <a:r>
              <a:rPr dirty="0" err="1">
                <a:solidFill>
                  <a:srgbClr val="005CC5"/>
                </a:solidFill>
              </a:rPr>
              <a:t>len</a:t>
            </a:r>
            <a:r>
              <a:rPr dirty="0"/>
              <a:t>(a)):</a:t>
            </a:r>
          </a:p>
          <a:p>
            <a:pPr>
              <a:lnSpc>
                <a:spcPts val="3600"/>
              </a:lnSpc>
              <a:defRPr sz="159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</a:t>
            </a:r>
            <a:r>
              <a:rPr lang="en-US" dirty="0"/>
              <a:t>		</a:t>
            </a:r>
            <a:r>
              <a:rPr dirty="0"/>
              <a:t>c[</a:t>
            </a:r>
            <a:r>
              <a:rPr dirty="0" err="1"/>
              <a:t>i</a:t>
            </a:r>
            <a:r>
              <a:rPr dirty="0"/>
              <a:t>] </a:t>
            </a:r>
            <a:r>
              <a:rPr dirty="0">
                <a:solidFill>
                  <a:srgbClr val="D73A49"/>
                </a:solidFill>
              </a:rPr>
              <a:t>=</a:t>
            </a:r>
            <a:r>
              <a:rPr dirty="0"/>
              <a:t> a[</a:t>
            </a:r>
            <a:r>
              <a:rPr dirty="0" err="1"/>
              <a:t>i</a:t>
            </a:r>
            <a:r>
              <a:rPr dirty="0"/>
              <a:t>] </a:t>
            </a:r>
            <a:r>
              <a:rPr dirty="0">
                <a:solidFill>
                  <a:srgbClr val="D73A49"/>
                </a:solidFill>
              </a:rPr>
              <a:t>+</a:t>
            </a:r>
            <a:r>
              <a:rPr dirty="0"/>
              <a:t> b[</a:t>
            </a:r>
            <a:r>
              <a:rPr dirty="0" err="1"/>
              <a:t>i</a:t>
            </a:r>
            <a:r>
              <a:rPr dirty="0"/>
              <a:t>]</a:t>
            </a:r>
          </a:p>
        </p:txBody>
      </p:sp>
      <p:sp>
        <p:nvSpPr>
          <p:cNvPr id="401" name="c = a + b"/>
          <p:cNvSpPr txBox="1"/>
          <p:nvPr/>
        </p:nvSpPr>
        <p:spPr>
          <a:xfrm>
            <a:off x="5208957" y="675672"/>
            <a:ext cx="2384625" cy="488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ts val="3600"/>
              </a:lnSpc>
              <a:defRPr sz="159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US" sz="1400" b="1" u="sng" dirty="0">
                <a:solidFill>
                  <a:schemeClr val="accent3"/>
                </a:solidFill>
              </a:rPr>
              <a:t>Case B:</a:t>
            </a:r>
            <a:r>
              <a:rPr lang="en-US" sz="1400" b="1" dirty="0">
                <a:solidFill>
                  <a:schemeClr val="accent3"/>
                </a:solidFill>
              </a:rPr>
              <a:t>    </a:t>
            </a:r>
            <a:r>
              <a:rPr dirty="0"/>
              <a:t>c </a:t>
            </a:r>
            <a:r>
              <a:rPr dirty="0">
                <a:solidFill>
                  <a:srgbClr val="D73A49"/>
                </a:solidFill>
              </a:rPr>
              <a:t>=</a:t>
            </a:r>
            <a:r>
              <a:rPr dirty="0"/>
              <a:t> a </a:t>
            </a:r>
            <a:r>
              <a:rPr dirty="0">
                <a:solidFill>
                  <a:srgbClr val="D73A49"/>
                </a:solidFill>
              </a:rPr>
              <a:t>+</a:t>
            </a:r>
            <a:r>
              <a:rPr dirty="0"/>
              <a:t> b</a:t>
            </a:r>
          </a:p>
        </p:txBody>
      </p:sp>
      <p:sp>
        <p:nvSpPr>
          <p:cNvPr id="402" name="#pragma omp for…"/>
          <p:cNvSpPr txBox="1"/>
          <p:nvPr/>
        </p:nvSpPr>
        <p:spPr>
          <a:xfrm>
            <a:off x="641417" y="3060258"/>
            <a:ext cx="3651905" cy="1297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ts val="3600"/>
              </a:lnSpc>
              <a:defRPr sz="160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#</a:t>
            </a:r>
            <a:r>
              <a:rPr dirty="0">
                <a:solidFill>
                  <a:srgbClr val="D73A49"/>
                </a:solidFill>
              </a:rPr>
              <a:t>pragma</a:t>
            </a:r>
            <a:r>
              <a:rPr dirty="0"/>
              <a:t> </a:t>
            </a:r>
            <a:r>
              <a:rPr dirty="0" err="1"/>
              <a:t>omp</a:t>
            </a:r>
            <a:r>
              <a:rPr dirty="0"/>
              <a:t> for</a:t>
            </a:r>
          </a:p>
          <a:p>
            <a:pPr>
              <a:lnSpc>
                <a:spcPts val="3600"/>
              </a:lnSpc>
              <a:defRPr sz="160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D73A49"/>
                </a:solidFill>
              </a:rPr>
              <a:t>for</a:t>
            </a:r>
            <a:r>
              <a:rPr dirty="0"/>
              <a:t> (</a:t>
            </a:r>
            <a:r>
              <a:rPr dirty="0" err="1"/>
              <a:t>i</a:t>
            </a:r>
            <a:r>
              <a:rPr dirty="0"/>
              <a:t>=</a:t>
            </a:r>
            <a:r>
              <a:rPr dirty="0">
                <a:solidFill>
                  <a:srgbClr val="005CC5"/>
                </a:solidFill>
              </a:rPr>
              <a:t>0</a:t>
            </a:r>
            <a:r>
              <a:rPr dirty="0"/>
              <a:t>; </a:t>
            </a:r>
            <a:r>
              <a:rPr dirty="0" err="1"/>
              <a:t>i</a:t>
            </a:r>
            <a:r>
              <a:rPr dirty="0"/>
              <a:t>&lt;</a:t>
            </a:r>
            <a:r>
              <a:rPr dirty="0" err="1"/>
              <a:t>a.size</a:t>
            </a:r>
            <a:r>
              <a:rPr dirty="0"/>
              <a:t>(); </a:t>
            </a:r>
            <a:r>
              <a:rPr dirty="0" err="1"/>
              <a:t>i</a:t>
            </a:r>
            <a:r>
              <a:rPr dirty="0"/>
              <a:t>++) {</a:t>
            </a:r>
          </a:p>
          <a:p>
            <a:pPr>
              <a:lnSpc>
                <a:spcPts val="3600"/>
              </a:lnSpc>
              <a:defRPr sz="160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c[</a:t>
            </a:r>
            <a:r>
              <a:rPr dirty="0" err="1"/>
              <a:t>i</a:t>
            </a:r>
            <a:r>
              <a:rPr dirty="0"/>
              <a:t>] = a[</a:t>
            </a:r>
            <a:r>
              <a:rPr dirty="0" err="1"/>
              <a:t>i</a:t>
            </a:r>
            <a:r>
              <a:rPr dirty="0"/>
              <a:t>] + b[</a:t>
            </a:r>
            <a:r>
              <a:rPr dirty="0" err="1"/>
              <a:t>i</a:t>
            </a:r>
            <a:r>
              <a:rPr dirty="0"/>
              <a:t>]</a:t>
            </a:r>
          </a:p>
          <a:p>
            <a:pPr>
              <a:lnSpc>
                <a:spcPts val="3600"/>
              </a:lnSpc>
              <a:defRPr sz="160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}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Nvidia Titan X (Pascal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Nvidia Titan X (Pascal)</a:t>
            </a:r>
          </a:p>
        </p:txBody>
      </p:sp>
      <p:sp>
        <p:nvSpPr>
          <p:cNvPr id="405" name="2584 cores, each core…"/>
          <p:cNvSpPr txBox="1">
            <a:spLocks noGrp="1"/>
          </p:cNvSpPr>
          <p:nvPr>
            <p:ph type="body" sz="half" idx="1"/>
          </p:nvPr>
        </p:nvSpPr>
        <p:spPr>
          <a:xfrm>
            <a:off x="5968713" y="1298542"/>
            <a:ext cx="3790765" cy="2975506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/>
              <a:t>2584</a:t>
            </a:r>
            <a:r>
              <a:rPr lang="ja-JP" altLang="en-US"/>
              <a:t>个核</a:t>
            </a:r>
          </a:p>
          <a:p>
            <a:r>
              <a:rPr lang="ja-JP" altLang="en-US"/>
              <a:t>每个核多个算术单位</a:t>
            </a:r>
          </a:p>
          <a:p>
            <a:r>
              <a:rPr lang="en-US" altLang="ja-JP" dirty="0"/>
              <a:t>3</a:t>
            </a:r>
            <a:r>
              <a:rPr lang="en-US" dirty="0"/>
              <a:t>MB</a:t>
            </a:r>
            <a:r>
              <a:rPr lang="ja-JP" altLang="en-US"/>
              <a:t>二级缓存</a:t>
            </a:r>
          </a:p>
          <a:p>
            <a:r>
              <a:rPr lang="en-US" altLang="ja-JP" dirty="0"/>
              <a:t>480 </a:t>
            </a:r>
            <a:r>
              <a:rPr lang="en-US" dirty="0"/>
              <a:t>GB / s</a:t>
            </a:r>
            <a:r>
              <a:rPr lang="ja-JP" altLang="en-US"/>
              <a:t>内存带宽</a:t>
            </a:r>
            <a:endParaRPr dirty="0"/>
          </a:p>
        </p:txBody>
      </p:sp>
      <p:pic>
        <p:nvPicPr>
          <p:cNvPr id="40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7" y="1090225"/>
            <a:ext cx="5858619" cy="33921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Improve GPU Utiliz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提高</a:t>
            </a:r>
            <a:r>
              <a:rPr lang="en-US" altLang="ja-JP" dirty="0"/>
              <a:t>G</a:t>
            </a:r>
            <a:r>
              <a:rPr lang="en-US" dirty="0"/>
              <a:t>PU</a:t>
            </a:r>
            <a:r>
              <a:rPr lang="ja-JP" altLang="en-US"/>
              <a:t>利用率</a:t>
            </a:r>
            <a:r>
              <a:rPr lang="en-US" altLang="ja-JP" dirty="0"/>
              <a:t> </a:t>
            </a:r>
            <a:endParaRPr dirty="0"/>
          </a:p>
        </p:txBody>
      </p:sp>
      <p:sp>
        <p:nvSpPr>
          <p:cNvPr id="409" name="Parallelization…"/>
          <p:cNvSpPr txBox="1">
            <a:spLocks noGrp="1"/>
          </p:cNvSpPr>
          <p:nvPr>
            <p:ph type="body" idx="1"/>
          </p:nvPr>
        </p:nvSpPr>
        <p:spPr>
          <a:xfrm>
            <a:off x="321762" y="969575"/>
            <a:ext cx="8205304" cy="355392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并行</a:t>
            </a:r>
          </a:p>
          <a:p>
            <a:pPr lvl="1"/>
            <a:r>
              <a:rPr lang="ja-JP" altLang="en-US"/>
              <a:t>使用数以千计的线程</a:t>
            </a:r>
            <a:r>
              <a:rPr lang="zh-CN" altLang="en-US" dirty="0"/>
              <a:t>（</a:t>
            </a:r>
            <a:r>
              <a:rPr lang="en-US" altLang="zh-CN" dirty="0"/>
              <a:t>thread</a:t>
            </a:r>
            <a:r>
              <a:rPr lang="zh-CN" altLang="en-US" dirty="0"/>
              <a:t>）</a:t>
            </a:r>
            <a:endParaRPr lang="ja-JP" altLang="en-US"/>
          </a:p>
          <a:p>
            <a:r>
              <a:rPr lang="ja-JP" altLang="en-US"/>
              <a:t>记忆局部性</a:t>
            </a:r>
          </a:p>
          <a:p>
            <a:pPr lvl="1"/>
            <a:r>
              <a:rPr lang="ja-JP" altLang="en-US"/>
              <a:t>简单的缓存架构和小缓存容量</a:t>
            </a:r>
          </a:p>
          <a:p>
            <a:r>
              <a:rPr lang="ja-JP" altLang="en-US"/>
              <a:t>简单的流量调节器</a:t>
            </a:r>
            <a:endParaRPr lang="en-US" altLang="ja-JP" dirty="0"/>
          </a:p>
          <a:p>
            <a:pPr lvl="1"/>
            <a:r>
              <a:rPr lang="ja-JP" altLang="en-US"/>
              <a:t>支持有限</a:t>
            </a:r>
          </a:p>
          <a:p>
            <a:pPr lvl="1"/>
            <a:r>
              <a:rPr lang="ja-JP" altLang="en-US"/>
              <a:t>同步性较大</a:t>
            </a:r>
            <a:endParaRPr dirty="0"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Buy GPU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如何购买</a:t>
            </a:r>
            <a:r>
              <a:rPr dirty="0"/>
              <a:t> GPUs</a:t>
            </a:r>
          </a:p>
        </p:txBody>
      </p:sp>
      <p:sp>
        <p:nvSpPr>
          <p:cNvPr id="412" name="Each series improve the previous one…"/>
          <p:cNvSpPr txBox="1">
            <a:spLocks noGrp="1"/>
          </p:cNvSpPr>
          <p:nvPr>
            <p:ph type="body" sz="quarter" idx="1"/>
          </p:nvPr>
        </p:nvSpPr>
        <p:spPr>
          <a:xfrm>
            <a:off x="5679974" y="1009331"/>
            <a:ext cx="3284154" cy="219691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每个系列都改进了前一个系列</a:t>
            </a:r>
          </a:p>
          <a:p>
            <a:pPr lvl="1"/>
            <a:r>
              <a:rPr lang="ja-JP" altLang="en-US"/>
              <a:t>购买最新系列</a:t>
            </a:r>
          </a:p>
          <a:p>
            <a:r>
              <a:rPr lang="ja-JP" altLang="en-US"/>
              <a:t>每一系列中</a:t>
            </a:r>
            <a:r>
              <a:rPr lang="zh-CN" altLang="en-US" dirty="0"/>
              <a:t>：</a:t>
            </a:r>
            <a:r>
              <a:rPr lang="ja-JP" altLang="en-US"/>
              <a:t>价格与</a:t>
            </a:r>
            <a:r>
              <a:rPr lang="zh-CN" altLang="en-US" dirty="0"/>
              <a:t> </a:t>
            </a:r>
            <a:r>
              <a:rPr lang="ja-JP" altLang="en-US"/>
              <a:t>功效成线性关系</a:t>
            </a:r>
            <a:endParaRPr dirty="0"/>
          </a:p>
        </p:txBody>
      </p:sp>
      <p:pic>
        <p:nvPicPr>
          <p:cNvPr id="41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6" y="1112179"/>
            <a:ext cx="5485124" cy="33101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CPU vs GPU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CPU </a:t>
            </a:r>
            <a:r>
              <a:rPr lang="ja-JP" altLang="en-US"/>
              <a:t>与</a:t>
            </a:r>
            <a:r>
              <a:rPr dirty="0"/>
              <a:t> GPU</a:t>
            </a:r>
          </a:p>
        </p:txBody>
      </p:sp>
      <p:grpSp>
        <p:nvGrpSpPr>
          <p:cNvPr id="418" name="Group"/>
          <p:cNvGrpSpPr/>
          <p:nvPr/>
        </p:nvGrpSpPr>
        <p:grpSpPr>
          <a:xfrm>
            <a:off x="4248828" y="1074233"/>
            <a:ext cx="928745" cy="582852"/>
            <a:chOff x="0" y="0"/>
            <a:chExt cx="928743" cy="582850"/>
          </a:xfrm>
        </p:grpSpPr>
        <p:pic>
          <p:nvPicPr>
            <p:cNvPr id="416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28744" cy="299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7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83330"/>
              <a:ext cx="928744" cy="299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aphicFrame>
        <p:nvGraphicFramePr>
          <p:cNvPr id="419" name="Table"/>
          <p:cNvGraphicFramePr/>
          <p:nvPr>
            <p:extLst>
              <p:ext uri="{D42A27DB-BD31-4B8C-83A1-F6EECF244321}">
                <p14:modId xmlns:p14="http://schemas.microsoft.com/office/powerpoint/2010/main" val="2766625611"/>
              </p:ext>
            </p:extLst>
          </p:nvPr>
        </p:nvGraphicFramePr>
        <p:xfrm>
          <a:off x="808777" y="2010774"/>
          <a:ext cx="7937656" cy="2382185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2414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49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8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4752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solidFill>
                            <a:srgbClr val="474746"/>
                          </a:solidFill>
                        </a:rPr>
                        <a:t># </a:t>
                      </a:r>
                      <a:r>
                        <a:rPr lang="ja-JP" altLang="en-US">
                          <a:solidFill>
                            <a:srgbClr val="474746"/>
                          </a:solidFill>
                        </a:rPr>
                        <a:t>核</a:t>
                      </a:r>
                      <a:endParaRPr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74746"/>
                          </a:solidFill>
                        </a:rPr>
                        <a:t>6 / 64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74746"/>
                          </a:solidFill>
                        </a:rPr>
                        <a:t>2K / 4K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752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 sz="1800" b="0" i="0" u="none" strike="noStrike" cap="none" spc="0" baseline="0">
                          <a:solidFill>
                            <a:srgbClr val="474746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Arial"/>
                        </a:rPr>
                        <a:t>每秒浮点运算百亿次数</a:t>
                      </a:r>
                      <a:r>
                        <a:rPr lang="zh-CN" altLang="en-US" sz="1800" b="0" i="0" u="none" strike="noStrike" cap="none" spc="0" baseline="0" dirty="0">
                          <a:solidFill>
                            <a:srgbClr val="474746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Arial"/>
                        </a:rPr>
                        <a:t>（</a:t>
                      </a:r>
                      <a:r>
                        <a:rPr dirty="0">
                          <a:solidFill>
                            <a:srgbClr val="474746"/>
                          </a:solidFill>
                        </a:rPr>
                        <a:t>TFLOPS</a:t>
                      </a:r>
                      <a:r>
                        <a:rPr lang="zh-CN" altLang="en-US" dirty="0">
                          <a:solidFill>
                            <a:srgbClr val="474746"/>
                          </a:solidFill>
                        </a:rPr>
                        <a:t>）</a:t>
                      </a:r>
                      <a:endParaRPr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74746"/>
                          </a:solidFill>
                        </a:rPr>
                        <a:t>0.2 / 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74746"/>
                          </a:solidFill>
                        </a:rPr>
                        <a:t>10 / 100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707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>
                          <a:solidFill>
                            <a:srgbClr val="474746"/>
                          </a:solidFill>
                        </a:rPr>
                        <a:t>内存大小</a:t>
                      </a:r>
                      <a:endParaRPr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74746"/>
                          </a:solidFill>
                        </a:rPr>
                        <a:t>32 GB / 1 TB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74746"/>
                          </a:solidFill>
                        </a:rPr>
                        <a:t>16 GB / 32 GB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069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>
                          <a:solidFill>
                            <a:srgbClr val="474746"/>
                          </a:solidFill>
                        </a:rPr>
                        <a:t>内存带宽</a:t>
                      </a:r>
                      <a:endParaRPr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74746"/>
                          </a:solidFill>
                        </a:rPr>
                        <a:t>30 GB/s / 100 GB/s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74746"/>
                          </a:solidFill>
                        </a:rPr>
                        <a:t>400 GB/s / 1 TB/s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7017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>
                          <a:solidFill>
                            <a:srgbClr val="474746"/>
                          </a:solidFill>
                        </a:rPr>
                        <a:t>控制流</a:t>
                      </a:r>
                      <a:r>
                        <a:rPr lang="zh-CN" altLang="en-US" dirty="0">
                          <a:solidFill>
                            <a:srgbClr val="474746"/>
                          </a:solidFill>
                        </a:rPr>
                        <a:t>（</a:t>
                      </a:r>
                      <a:r>
                        <a:rPr dirty="0">
                          <a:solidFill>
                            <a:srgbClr val="474746"/>
                          </a:solidFill>
                        </a:rPr>
                        <a:t>Control flow</a:t>
                      </a:r>
                      <a:r>
                        <a:rPr lang="zh-CN" altLang="en-US" dirty="0">
                          <a:solidFill>
                            <a:srgbClr val="474746"/>
                          </a:solidFill>
                        </a:rPr>
                        <a:t>）</a:t>
                      </a:r>
                      <a:endParaRPr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74746"/>
                          </a:solidFill>
                        </a:rPr>
                        <a:t>Strong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solidFill>
                            <a:srgbClr val="474746"/>
                          </a:solidFill>
                        </a:rPr>
                        <a:t>Weak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20" name="Typical / High End"/>
          <p:cNvSpPr txBox="1"/>
          <p:nvPr/>
        </p:nvSpPr>
        <p:spPr>
          <a:xfrm>
            <a:off x="4713201" y="462945"/>
            <a:ext cx="196463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>
                <a:solidFill>
                  <a:schemeClr val="accent3"/>
                </a:solidFill>
              </a:rPr>
              <a:t>Typical / High End</a:t>
            </a:r>
          </a:p>
        </p:txBody>
      </p:sp>
      <p:pic>
        <p:nvPicPr>
          <p:cNvPr id="42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556" y="1018364"/>
            <a:ext cx="704272" cy="72356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92" y="907346"/>
            <a:ext cx="1635971" cy="9202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PU/GPU Bandwidt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CPU/GPU </a:t>
            </a:r>
            <a:r>
              <a:rPr lang="ja-JP" altLang="en-US"/>
              <a:t>带宽</a:t>
            </a:r>
            <a:endParaRPr dirty="0"/>
          </a:p>
        </p:txBody>
      </p:sp>
      <p:pic>
        <p:nvPicPr>
          <p:cNvPr id="42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63" y="978209"/>
            <a:ext cx="1114499" cy="1145033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655" y="1092449"/>
            <a:ext cx="1460481" cy="471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655" y="1537996"/>
            <a:ext cx="1460481" cy="471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101" y="3254083"/>
            <a:ext cx="2021732" cy="1137225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Double Arrow"/>
          <p:cNvSpPr/>
          <p:nvPr/>
        </p:nvSpPr>
        <p:spPr>
          <a:xfrm>
            <a:off x="1938709" y="1380924"/>
            <a:ext cx="1089099" cy="339604"/>
          </a:xfrm>
          <a:prstGeom prst="leftRightArrow">
            <a:avLst>
              <a:gd name="adj1" fmla="val 49552"/>
              <a:gd name="adj2" fmla="val 89667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30" name="Double Arrow"/>
          <p:cNvSpPr/>
          <p:nvPr/>
        </p:nvSpPr>
        <p:spPr>
          <a:xfrm rot="16200000">
            <a:off x="675520" y="2518860"/>
            <a:ext cx="838184" cy="339605"/>
          </a:xfrm>
          <a:prstGeom prst="leftRightArrow">
            <a:avLst>
              <a:gd name="adj1" fmla="val 49552"/>
              <a:gd name="adj2" fmla="val 89667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31" name="30 GB/s"/>
          <p:cNvSpPr txBox="1"/>
          <p:nvPr/>
        </p:nvSpPr>
        <p:spPr>
          <a:xfrm>
            <a:off x="2018246" y="910519"/>
            <a:ext cx="930025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30 GB/s</a:t>
            </a:r>
          </a:p>
        </p:txBody>
      </p:sp>
      <p:sp>
        <p:nvSpPr>
          <p:cNvPr id="432" name="PCIe 3.0 16x: 16 GB/s"/>
          <p:cNvSpPr txBox="1"/>
          <p:nvPr/>
        </p:nvSpPr>
        <p:spPr>
          <a:xfrm>
            <a:off x="1434046" y="2513331"/>
            <a:ext cx="2378644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PCIe 3.0 16x: 16 GB/s</a:t>
            </a:r>
          </a:p>
        </p:txBody>
      </p:sp>
      <p:sp>
        <p:nvSpPr>
          <p:cNvPr id="433" name="480 GB/s"/>
          <p:cNvSpPr txBox="1"/>
          <p:nvPr/>
        </p:nvSpPr>
        <p:spPr>
          <a:xfrm>
            <a:off x="2432651" y="3510281"/>
            <a:ext cx="1057162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480 GB/s</a:t>
            </a:r>
          </a:p>
        </p:txBody>
      </p:sp>
      <p:sp>
        <p:nvSpPr>
          <p:cNvPr id="434" name="Do not copy data between GPU and CPU frequently…"/>
          <p:cNvSpPr txBox="1">
            <a:spLocks noGrp="1"/>
          </p:cNvSpPr>
          <p:nvPr>
            <p:ph type="body" sz="half" idx="1"/>
          </p:nvPr>
        </p:nvSpPr>
        <p:spPr>
          <a:xfrm>
            <a:off x="5224071" y="911699"/>
            <a:ext cx="3557837" cy="3553927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不要经常在</a:t>
            </a:r>
            <a:r>
              <a:rPr lang="en-US" dirty="0"/>
              <a:t>GPU</a:t>
            </a:r>
            <a:r>
              <a:rPr lang="ja-JP" altLang="en-US"/>
              <a:t>和</a:t>
            </a:r>
            <a:r>
              <a:rPr lang="en-US" dirty="0"/>
              <a:t>CPU</a:t>
            </a:r>
            <a:r>
              <a:rPr lang="ja-JP" altLang="en-US"/>
              <a:t>之间复制数据</a:t>
            </a:r>
          </a:p>
          <a:p>
            <a:pPr lvl="1"/>
            <a:r>
              <a:rPr lang="ja-JP" altLang="en-US"/>
              <a:t>有限的</a:t>
            </a:r>
            <a:r>
              <a:rPr lang="en-US" dirty="0"/>
              <a:t>PCIe</a:t>
            </a:r>
            <a:r>
              <a:rPr lang="ja-JP" altLang="en-US"/>
              <a:t>带宽</a:t>
            </a:r>
          </a:p>
          <a:p>
            <a:pPr lvl="1"/>
            <a:r>
              <a:rPr lang="ja-JP" altLang="en-US"/>
              <a:t>分布式系统的同步开销</a:t>
            </a:r>
            <a:endParaRPr dirty="0"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More CPUs and GPU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CPUs </a:t>
            </a:r>
            <a:r>
              <a:rPr lang="ja-JP" altLang="en-US"/>
              <a:t>与</a:t>
            </a:r>
            <a:r>
              <a:rPr dirty="0"/>
              <a:t> GPUs</a:t>
            </a:r>
          </a:p>
        </p:txBody>
      </p:sp>
      <p:sp>
        <p:nvSpPr>
          <p:cNvPr id="437" name="CPU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CPU</a:t>
            </a:r>
          </a:p>
          <a:p>
            <a:pPr lvl="1"/>
            <a:r>
              <a:rPr lang="ja-JP" altLang="en-US"/>
              <a:t>桌面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ja-JP" altLang="en-US"/>
              <a:t>服务器：</a:t>
            </a:r>
            <a:r>
              <a:rPr lang="en-US" dirty="0"/>
              <a:t>AMD</a:t>
            </a:r>
          </a:p>
          <a:p>
            <a:pPr lvl="1"/>
            <a:r>
              <a:rPr dirty="0"/>
              <a:t>Edge: ARM</a:t>
            </a:r>
          </a:p>
          <a:p>
            <a:r>
              <a:rPr dirty="0"/>
              <a:t>GPU</a:t>
            </a:r>
          </a:p>
          <a:p>
            <a:pPr lvl="1"/>
            <a:r>
              <a:rPr lang="ja-JP" altLang="en-US"/>
              <a:t>桌面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ja-JP" altLang="en-US"/>
              <a:t>服务器</a:t>
            </a:r>
            <a:r>
              <a:rPr lang="zh-CN" altLang="en-US" dirty="0"/>
              <a:t> </a:t>
            </a:r>
            <a:r>
              <a:rPr dirty="0"/>
              <a:t>GPU: AMD, Intel</a:t>
            </a:r>
          </a:p>
          <a:p>
            <a:pPr lvl="1"/>
            <a:r>
              <a:rPr dirty="0"/>
              <a:t>Edge: ARM, Qualcomm</a:t>
            </a:r>
          </a:p>
        </p:txBody>
      </p:sp>
      <p:pic>
        <p:nvPicPr>
          <p:cNvPr id="43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200" y="313185"/>
            <a:ext cx="2280575" cy="1407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43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900" y="1922781"/>
            <a:ext cx="1863474" cy="10870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rogramming on CPU/GPU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CPU/GPU</a:t>
            </a:r>
            <a:r>
              <a:rPr lang="zh-CN" altLang="en-US" dirty="0"/>
              <a:t> </a:t>
            </a:r>
            <a:r>
              <a:rPr lang="ja-JP" altLang="en-US"/>
              <a:t>上编程</a:t>
            </a:r>
            <a:endParaRPr dirty="0"/>
          </a:p>
        </p:txBody>
      </p:sp>
      <p:sp>
        <p:nvSpPr>
          <p:cNvPr id="442" name="CPU: C++ or any other high-performance languag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CPU：C++</a:t>
            </a:r>
            <a:r>
              <a:rPr lang="zh-CN" altLang="en-US" dirty="0"/>
              <a:t> </a:t>
            </a:r>
            <a:r>
              <a:rPr lang="ja-JP" altLang="en-US"/>
              <a:t>或任何其他高性能语言</a:t>
            </a:r>
          </a:p>
          <a:p>
            <a:pPr lvl="1"/>
            <a:r>
              <a:rPr lang="ja-JP" altLang="en-US"/>
              <a:t>成熟的编译器，性能有保证</a:t>
            </a:r>
          </a:p>
          <a:p>
            <a:r>
              <a:rPr lang="en-US" dirty="0"/>
              <a:t>GPU</a:t>
            </a:r>
          </a:p>
          <a:p>
            <a:pPr lvl="1"/>
            <a:r>
              <a:rPr lang="en-US" dirty="0"/>
              <a:t>Nvidia</a:t>
            </a:r>
            <a:r>
              <a:rPr lang="ja-JP" altLang="en-US"/>
              <a:t>的</a:t>
            </a:r>
            <a:r>
              <a:rPr lang="en-US" dirty="0"/>
              <a:t>CUDA</a:t>
            </a:r>
          </a:p>
          <a:p>
            <a:pPr lvl="2"/>
            <a:r>
              <a:rPr lang="ja-JP" altLang="en-US"/>
              <a:t>丰富的功能，成熟的编译器和驱动程序</a:t>
            </a:r>
          </a:p>
          <a:p>
            <a:pPr lvl="1"/>
            <a:r>
              <a:rPr lang="en-US" dirty="0"/>
              <a:t>OpenCL</a:t>
            </a:r>
          </a:p>
          <a:p>
            <a:pPr lvl="2"/>
            <a:r>
              <a:rPr lang="ja-JP" altLang="en-US"/>
              <a:t>不同芯片供应商的质量参差不齐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More Promising Hardware"/>
          <p:cNvSpPr txBox="1">
            <a:spLocks noGrp="1"/>
          </p:cNvSpPr>
          <p:nvPr>
            <p:ph type="title"/>
          </p:nvPr>
        </p:nvSpPr>
        <p:spPr>
          <a:xfrm>
            <a:off x="1128058" y="1568734"/>
            <a:ext cx="3881264" cy="2006032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更有前景的硬件</a:t>
            </a:r>
            <a:endParaRPr dirty="0"/>
          </a:p>
        </p:txBody>
      </p:sp>
      <p:pic>
        <p:nvPicPr>
          <p:cNvPr id="44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078" y="1719384"/>
            <a:ext cx="3087763" cy="17047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8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4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4" y="0"/>
            <a:ext cx="907787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450" name="Qualcomm Snapdragon 845"/>
          <p:cNvSpPr txBox="1"/>
          <p:nvPr/>
        </p:nvSpPr>
        <p:spPr>
          <a:xfrm>
            <a:off x="3033955" y="348115"/>
            <a:ext cx="296342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Qualcomm Snapdragon 845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radients for Neural Networ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神经网络的梯度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Consider a network with d layers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ja-JP" altLang="en-US"/>
                  <a:t>考虑具有</a:t>
                </a:r>
                <a:r>
                  <a:rPr lang="zh-CN" altLang="en-US" dirty="0"/>
                  <a:t> </a:t>
                </a:r>
                <a:r>
                  <a:rPr lang="en-US" i="1" dirty="0"/>
                  <a:t>d</a:t>
                </a:r>
                <a:r>
                  <a:rPr lang="zh-CN" altLang="en-US" dirty="0"/>
                  <a:t> </a:t>
                </a:r>
                <a:r>
                  <a:rPr lang="ja-JP" altLang="en-US"/>
                  <a:t>层的神经网络</a:t>
                </a:r>
              </a:p>
              <a:p>
                <a:endParaRPr lang="ja-JP" altLang="en-US"/>
              </a:p>
              <a:p>
                <a:endParaRPr lang="ja-JP" altLang="en-US"/>
              </a:p>
              <a:p>
                <a:endParaRPr lang="en-US" altLang="ja-JP" dirty="0"/>
              </a:p>
              <a:p>
                <a:r>
                  <a:rPr lang="ja-JP" altLang="en-US"/>
                  <a:t>计算损失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ja-JP" altLang="en-US"/>
                  <a:t>的梯度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ar-AE" dirty="0"/>
              </a:p>
              <a:p>
                <a:endParaRPr dirty="0"/>
              </a:p>
            </p:txBody>
          </p:sp>
        </mc:Choice>
        <mc:Fallback xmlns="">
          <p:sp>
            <p:nvSpPr>
              <p:cNvPr id="157" name="Consider a network with d layer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546" t="-1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Equation"/>
              <p:cNvSpPr txBox="1"/>
              <p:nvPr/>
            </p:nvSpPr>
            <p:spPr>
              <a:xfrm>
                <a:off x="3000754" y="1650005"/>
                <a:ext cx="2847318" cy="73866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=ℓ∘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∘…∘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5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754" y="1650005"/>
                <a:ext cx="2847318" cy="738664"/>
              </a:xfrm>
              <a:prstGeom prst="rect">
                <a:avLst/>
              </a:prstGeom>
              <a:blipFill>
                <a:blip r:embed="rId3"/>
                <a:stretch>
                  <a:fillRect l="-1333" r="-3111" b="-1694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Equation"/>
              <p:cNvSpPr txBox="1"/>
              <p:nvPr/>
            </p:nvSpPr>
            <p:spPr>
              <a:xfrm>
                <a:off x="2109491" y="3241412"/>
                <a:ext cx="3880632" cy="70894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p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den>
                      </m:f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p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5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491" y="3241412"/>
                <a:ext cx="3880632" cy="708944"/>
              </a:xfrm>
              <a:prstGeom prst="rect">
                <a:avLst/>
              </a:prstGeom>
              <a:blipFill>
                <a:blip r:embed="rId4"/>
                <a:stretch>
                  <a:fillRect l="-2606" r="-7492" b="-1929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0" name="Equation"/>
          <p:cNvSpPr txBox="1"/>
          <p:nvPr/>
        </p:nvSpPr>
        <p:spPr>
          <a:xfrm>
            <a:off x="5137308" y="2439822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161" name="Equation"/>
          <p:cNvSpPr txBox="1"/>
          <p:nvPr/>
        </p:nvSpPr>
        <p:spPr>
          <a:xfrm>
            <a:off x="6057547" y="2439822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162" name="Multiplication of d-t matrices"/>
          <p:cNvSpPr txBox="1"/>
          <p:nvPr/>
        </p:nvSpPr>
        <p:spPr>
          <a:xfrm>
            <a:off x="3985214" y="4404170"/>
            <a:ext cx="134908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2"/>
                </a:solidFill>
              </a:defRPr>
            </a:pPr>
            <a:r>
              <a:rPr i="1" dirty="0"/>
              <a:t>d-t</a:t>
            </a:r>
            <a:r>
              <a:rPr dirty="0"/>
              <a:t> </a:t>
            </a:r>
            <a:r>
              <a:rPr lang="ja-JP" altLang="en-US"/>
              <a:t>矩阵相乘</a:t>
            </a:r>
            <a:endParaRPr dirty="0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B37A9BA7-85EE-8D47-ACE6-1E867C248E60}"/>
              </a:ext>
            </a:extLst>
          </p:cNvPr>
          <p:cNvSpPr/>
          <p:nvPr/>
        </p:nvSpPr>
        <p:spPr>
          <a:xfrm rot="16200000">
            <a:off x="4488954" y="2603881"/>
            <a:ext cx="341606" cy="3213076"/>
          </a:xfrm>
          <a:prstGeom prst="leftBrace">
            <a:avLst>
              <a:gd name="adj1" fmla="val 8333"/>
              <a:gd name="adj2" fmla="val 49767"/>
            </a:avLst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Digital Signal Process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数字信号处理器</a:t>
            </a:r>
            <a:endParaRPr dirty="0"/>
          </a:p>
        </p:txBody>
      </p:sp>
      <p:sp>
        <p:nvSpPr>
          <p:cNvPr id="453" name="Designed for digital processing algorithm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专为数字处理算法而设计</a:t>
            </a:r>
          </a:p>
          <a:p>
            <a:pPr lvl="1"/>
            <a:r>
              <a:rPr lang="ja-JP" altLang="en-US"/>
              <a:t>点积，卷积，</a:t>
            </a:r>
            <a:r>
              <a:rPr lang="en-US" dirty="0"/>
              <a:t>FFT</a:t>
            </a:r>
          </a:p>
          <a:p>
            <a:pPr>
              <a:defRPr>
                <a:solidFill>
                  <a:schemeClr val="accent4">
                    <a:lumOff val="-9607"/>
                  </a:schemeClr>
                </a:solidFill>
              </a:defRPr>
            </a:pPr>
            <a:r>
              <a:rPr lang="ja-JP" altLang="en-US"/>
              <a:t>低功耗和高性能</a:t>
            </a:r>
          </a:p>
          <a:p>
            <a:pPr lvl="1">
              <a:defRPr>
                <a:solidFill>
                  <a:schemeClr val="accent4">
                    <a:lumOff val="-9607"/>
                  </a:schemeClr>
                </a:solidFill>
              </a:defRPr>
            </a:pPr>
            <a:r>
              <a:rPr lang="ja-JP" altLang="en-US"/>
              <a:t>比移动</a:t>
            </a:r>
            <a:r>
              <a:rPr lang="en-US" dirty="0"/>
              <a:t>GPU</a:t>
            </a:r>
            <a:r>
              <a:rPr lang="ja-JP" altLang="en-US"/>
              <a:t>快</a:t>
            </a:r>
            <a:r>
              <a:rPr lang="en-US" altLang="ja-JP" dirty="0"/>
              <a:t>5</a:t>
            </a:r>
            <a:r>
              <a:rPr lang="ja-JP" altLang="en-US"/>
              <a:t>倍，耗电量更少</a:t>
            </a:r>
            <a:endParaRPr dirty="0"/>
          </a:p>
          <a:p>
            <a:pPr>
              <a:defRPr>
                <a:solidFill>
                  <a:schemeClr val="accent4">
                    <a:lumOff val="-9607"/>
                  </a:schemeClr>
                </a:solidFill>
              </a:defRPr>
            </a:pPr>
            <a:r>
              <a:rPr lang="en-US" dirty="0"/>
              <a:t>VLIW：</a:t>
            </a:r>
            <a:r>
              <a:rPr lang="ja-JP" altLang="en-US"/>
              <a:t>非常长的指令字</a:t>
            </a:r>
          </a:p>
          <a:p>
            <a:pPr lvl="1">
              <a:defRPr>
                <a:solidFill>
                  <a:schemeClr val="accent4">
                    <a:lumOff val="-9607"/>
                  </a:schemeClr>
                </a:solidFill>
              </a:defRPr>
            </a:pPr>
            <a:r>
              <a:rPr lang="ja-JP" altLang="en-US"/>
              <a:t>数百次乘法累加在一条指令中</a:t>
            </a:r>
          </a:p>
          <a:p>
            <a:pPr marL="240631" lvl="1" indent="-240631">
              <a:defRPr>
                <a:solidFill>
                  <a:schemeClr val="accent3"/>
                </a:solidFill>
              </a:defRPr>
            </a:pPr>
            <a:r>
              <a:rPr lang="ja-JP" altLang="en-US"/>
              <a:t>难以编程和调试</a:t>
            </a:r>
          </a:p>
          <a:p>
            <a:pPr marL="659731" lvl="2" indent="-240631">
              <a:defRPr>
                <a:solidFill>
                  <a:schemeClr val="accent3"/>
                </a:solidFill>
              </a:defRPr>
            </a:pPr>
            <a:r>
              <a:rPr lang="ja-JP" altLang="en-US"/>
              <a:t>编译器工具链质量因芯片供应商而异</a:t>
            </a:r>
          </a:p>
          <a:p>
            <a:pPr marL="240631" lvl="1" indent="-240631">
              <a:defRPr>
                <a:solidFill>
                  <a:schemeClr val="accent3"/>
                </a:solidFill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Field-Programmable Gate Array (FPGA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现场可编程门阵列（</a:t>
            </a:r>
            <a:r>
              <a:rPr lang="en-US" dirty="0"/>
              <a:t>FPGA）</a:t>
            </a:r>
            <a:endParaRPr dirty="0"/>
          </a:p>
        </p:txBody>
      </p:sp>
      <p:sp>
        <p:nvSpPr>
          <p:cNvPr id="456" name="Contains a large number of programmable logic blocks and reconfigurable interconnect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包含大量可编程逻辑块和可重配置互连</a:t>
            </a:r>
          </a:p>
          <a:p>
            <a:r>
              <a:rPr lang="ja-JP" altLang="en-US"/>
              <a:t>可以配置为执行复杂的功能</a:t>
            </a:r>
          </a:p>
          <a:p>
            <a:pPr lvl="1"/>
            <a:r>
              <a:rPr lang="ja-JP" altLang="en-US"/>
              <a:t>常用语言：</a:t>
            </a:r>
            <a:r>
              <a:rPr lang="en-US" dirty="0"/>
              <a:t>VHDL</a:t>
            </a:r>
            <a:r>
              <a:rPr lang="ja-JP" altLang="en-US"/>
              <a:t>和</a:t>
            </a:r>
            <a:r>
              <a:rPr lang="en-US" dirty="0"/>
              <a:t>Verilog</a:t>
            </a:r>
            <a:endParaRPr dirty="0"/>
          </a:p>
          <a:p>
            <a:pPr>
              <a:defRPr>
                <a:solidFill>
                  <a:schemeClr val="accent4">
                    <a:lumOff val="-9607"/>
                  </a:schemeClr>
                </a:solidFill>
              </a:defRPr>
            </a:pPr>
            <a:r>
              <a:rPr lang="ja-JP" altLang="en-US"/>
              <a:t>比通用硬件效率</a:t>
            </a:r>
            <a:r>
              <a:rPr lang="zh-CN" altLang="en-US" dirty="0"/>
              <a:t>更高</a:t>
            </a:r>
            <a:endParaRPr lang="en-US" dirty="0"/>
          </a:p>
          <a:p>
            <a:pPr>
              <a:defRPr>
                <a:solidFill>
                  <a:schemeClr val="accent3">
                    <a:lumOff val="-7294"/>
                  </a:schemeClr>
                </a:solidFill>
              </a:defRPr>
            </a:pPr>
            <a:r>
              <a:rPr lang="ja-JP" altLang="en-US"/>
              <a:t>工具链的质量各不相同</a:t>
            </a:r>
          </a:p>
          <a:p>
            <a:pPr>
              <a:defRPr>
                <a:solidFill>
                  <a:schemeClr val="accent3">
                    <a:lumOff val="-7294"/>
                  </a:schemeClr>
                </a:solidFill>
              </a:defRPr>
            </a:pPr>
            <a:r>
              <a:rPr lang="ja-JP" altLang="en-US"/>
              <a:t>每次“编译”可能需要几个小时</a:t>
            </a:r>
            <a:endParaRPr dirty="0"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AI ASIC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AI ASIC</a:t>
            </a:r>
          </a:p>
        </p:txBody>
      </p:sp>
      <p:sp>
        <p:nvSpPr>
          <p:cNvPr id="459" name="Hot topic in deep learn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深度学习的热门话题</a:t>
            </a:r>
          </a:p>
          <a:p>
            <a:r>
              <a:rPr lang="ja-JP" altLang="en-US"/>
              <a:t>每家大公司都在制造他们的芯片（英特尔，高通，谷歌，亚马逊，</a:t>
            </a:r>
            <a:r>
              <a:rPr lang="en-US" dirty="0"/>
              <a:t>Facebook，...）</a:t>
            </a:r>
          </a:p>
          <a:p>
            <a:r>
              <a:rPr lang="en-US" dirty="0"/>
              <a:t>Google TPU</a:t>
            </a:r>
            <a:r>
              <a:rPr lang="zh-CN" altLang="en-US" dirty="0"/>
              <a:t> </a:t>
            </a:r>
            <a:r>
              <a:rPr lang="ja-JP" altLang="en-US"/>
              <a:t>是具有里程碑意义的芯片</a:t>
            </a:r>
          </a:p>
          <a:p>
            <a:pPr lvl="1"/>
            <a:r>
              <a:rPr lang="ja-JP" altLang="en-US"/>
              <a:t>匹配高端</a:t>
            </a:r>
            <a:r>
              <a:rPr lang="zh-CN" altLang="en-US" dirty="0"/>
              <a:t> </a:t>
            </a:r>
            <a:r>
              <a:rPr lang="en-US" dirty="0"/>
              <a:t>Nvidia GPU</a:t>
            </a:r>
            <a:r>
              <a:rPr lang="zh-CN" altLang="en-US" dirty="0"/>
              <a:t> </a:t>
            </a:r>
            <a:r>
              <a:rPr lang="ja-JP" altLang="en-US"/>
              <a:t>的性能，但便宜</a:t>
            </a:r>
            <a:r>
              <a:rPr lang="zh-CN" altLang="en-US" dirty="0"/>
              <a:t> </a:t>
            </a:r>
            <a:r>
              <a:rPr lang="en-US" altLang="ja-JP" dirty="0"/>
              <a:t>10</a:t>
            </a:r>
            <a:r>
              <a:rPr lang="en-US" dirty="0"/>
              <a:t>x-100x</a:t>
            </a:r>
          </a:p>
          <a:p>
            <a:pPr lvl="1"/>
            <a:r>
              <a:rPr lang="ja-JP" altLang="en-US"/>
              <a:t>广泛部署在谷歌</a:t>
            </a:r>
          </a:p>
          <a:p>
            <a:pPr lvl="1"/>
            <a:r>
              <a:rPr lang="ja-JP" altLang="en-US"/>
              <a:t>核心是一个收缩阵列</a:t>
            </a:r>
            <a:endParaRPr dirty="0"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ystolic Arra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收缩阵列</a:t>
            </a:r>
            <a:endParaRPr dirty="0"/>
          </a:p>
        </p:txBody>
      </p:sp>
      <p:sp>
        <p:nvSpPr>
          <p:cNvPr id="462" name="An array of processing elements (PE)…"/>
          <p:cNvSpPr txBox="1">
            <a:spLocks noGrp="1"/>
          </p:cNvSpPr>
          <p:nvPr>
            <p:ph type="body" sz="quarter" idx="1"/>
          </p:nvPr>
        </p:nvSpPr>
        <p:spPr>
          <a:xfrm>
            <a:off x="459861" y="1317421"/>
            <a:ext cx="8205304" cy="159474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04536" indent="-204536" defTabSz="388620">
              <a:spcBef>
                <a:spcPts val="400"/>
              </a:spcBef>
              <a:defRPr sz="2040"/>
            </a:pPr>
            <a:r>
              <a:rPr lang="ja-JP" altLang="en-US"/>
              <a:t>一系列处理元素（</a:t>
            </a:r>
            <a:r>
              <a:rPr lang="en-US" dirty="0"/>
              <a:t>PE）</a:t>
            </a:r>
          </a:p>
          <a:p>
            <a:pPr marL="204536" indent="-204536" defTabSz="388620">
              <a:spcBef>
                <a:spcPts val="400"/>
              </a:spcBef>
              <a:defRPr sz="2040"/>
            </a:pPr>
            <a:r>
              <a:rPr lang="ja-JP" altLang="en-US"/>
              <a:t>擅长执行</a:t>
            </a:r>
            <a:r>
              <a:rPr lang="zh-CN" altLang="en-US" dirty="0"/>
              <a:t> “</a:t>
            </a:r>
            <a:r>
              <a:rPr lang="ja-JP" altLang="en-US"/>
              <a:t>矩阵</a:t>
            </a:r>
            <a:r>
              <a:rPr lang="en-US" altLang="ja-JP" dirty="0"/>
              <a:t>x</a:t>
            </a:r>
            <a:r>
              <a:rPr lang="ja-JP" altLang="en-US"/>
              <a:t>矩阵</a:t>
            </a:r>
            <a:r>
              <a:rPr lang="zh-CN" altLang="en-US" dirty="0"/>
              <a:t>” </a:t>
            </a:r>
            <a:r>
              <a:rPr lang="ja-JP" altLang="en-US"/>
              <a:t>乘法</a:t>
            </a:r>
          </a:p>
          <a:p>
            <a:pPr marL="204536" indent="-204536" defTabSz="388620">
              <a:spcBef>
                <a:spcPts val="400"/>
              </a:spcBef>
              <a:defRPr sz="2040"/>
            </a:pPr>
            <a:r>
              <a:rPr lang="ja-JP" altLang="en-US"/>
              <a:t>相对容易</a:t>
            </a:r>
            <a:r>
              <a:rPr lang="en-US" altLang="ja-JP" dirty="0"/>
              <a:t>/</a:t>
            </a:r>
            <a:r>
              <a:rPr lang="ja-JP" altLang="en-US"/>
              <a:t>更便宜的建设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97F596A-C02E-2D46-A4EE-DEC2B9170913}"/>
              </a:ext>
            </a:extLst>
          </p:cNvPr>
          <p:cNvGrpSpPr/>
          <p:nvPr/>
        </p:nvGrpSpPr>
        <p:grpSpPr>
          <a:xfrm>
            <a:off x="5179937" y="1113626"/>
            <a:ext cx="3099198" cy="2669963"/>
            <a:chOff x="2337346" y="2258522"/>
            <a:chExt cx="3099198" cy="2669963"/>
          </a:xfrm>
        </p:grpSpPr>
        <p:sp>
          <p:nvSpPr>
            <p:cNvPr id="463" name="PE"/>
            <p:cNvSpPr/>
            <p:nvPr/>
          </p:nvSpPr>
          <p:spPr>
            <a:xfrm>
              <a:off x="3375162" y="2281860"/>
              <a:ext cx="461182" cy="46118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 anchor="ctr"/>
            <a:lstStyle>
              <a:lvl1pPr algn="ctr">
                <a:spcBef>
                  <a:spcPts val="900"/>
                </a:spcBef>
                <a:defRPr sz="1600">
                  <a:solidFill>
                    <a:srgbClr val="000000"/>
                  </a:solidFill>
                </a:defRPr>
              </a:lvl1pPr>
            </a:lstStyle>
            <a:p>
              <a:r>
                <a:t>PE</a:t>
              </a:r>
            </a:p>
          </p:txBody>
        </p:sp>
        <p:sp>
          <p:nvSpPr>
            <p:cNvPr id="464" name="PE"/>
            <p:cNvSpPr/>
            <p:nvPr/>
          </p:nvSpPr>
          <p:spPr>
            <a:xfrm>
              <a:off x="3375162" y="3016125"/>
              <a:ext cx="461182" cy="46118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 anchor="ctr"/>
            <a:lstStyle>
              <a:lvl1pPr algn="ctr">
                <a:spcBef>
                  <a:spcPts val="900"/>
                </a:spcBef>
                <a:defRPr sz="1600">
                  <a:solidFill>
                    <a:srgbClr val="000000"/>
                  </a:solidFill>
                </a:defRPr>
              </a:lvl1pPr>
            </a:lstStyle>
            <a:p>
              <a:r>
                <a:t>PE</a:t>
              </a:r>
            </a:p>
          </p:txBody>
        </p:sp>
        <p:sp>
          <p:nvSpPr>
            <p:cNvPr id="465" name="PE"/>
            <p:cNvSpPr/>
            <p:nvPr/>
          </p:nvSpPr>
          <p:spPr>
            <a:xfrm>
              <a:off x="3375162" y="3750391"/>
              <a:ext cx="461182" cy="46118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 anchor="ctr"/>
            <a:lstStyle>
              <a:lvl1pPr algn="ctr">
                <a:spcBef>
                  <a:spcPts val="900"/>
                </a:spcBef>
                <a:defRPr sz="1600">
                  <a:solidFill>
                    <a:srgbClr val="000000"/>
                  </a:solidFill>
                </a:defRPr>
              </a:lvl1pPr>
            </a:lstStyle>
            <a:p>
              <a:r>
                <a:t>PE</a:t>
              </a:r>
            </a:p>
          </p:txBody>
        </p:sp>
        <p:cxnSp>
          <p:nvCxnSpPr>
            <p:cNvPr id="466" name="Connection Line"/>
            <p:cNvCxnSpPr>
              <a:stCxn id="463" idx="0"/>
              <a:endCxn id="464" idx="0"/>
            </p:cNvCxnSpPr>
            <p:nvPr/>
          </p:nvCxnSpPr>
          <p:spPr>
            <a:xfrm>
              <a:off x="3605752" y="2512450"/>
              <a:ext cx="1" cy="73426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arrow"/>
            </a:ln>
          </p:spPr>
        </p:cxnSp>
        <p:cxnSp>
          <p:nvCxnSpPr>
            <p:cNvPr id="467" name="Connection Line"/>
            <p:cNvCxnSpPr>
              <a:stCxn id="464" idx="0"/>
              <a:endCxn id="465" idx="0"/>
            </p:cNvCxnSpPr>
            <p:nvPr/>
          </p:nvCxnSpPr>
          <p:spPr>
            <a:xfrm>
              <a:off x="3605752" y="3246716"/>
              <a:ext cx="1" cy="734266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arrow"/>
            </a:ln>
          </p:spPr>
        </p:cxnSp>
        <p:cxnSp>
          <p:nvCxnSpPr>
            <p:cNvPr id="468" name="Connection Line"/>
            <p:cNvCxnSpPr>
              <a:stCxn id="463" idx="0"/>
              <a:endCxn id="471" idx="0"/>
            </p:cNvCxnSpPr>
            <p:nvPr/>
          </p:nvCxnSpPr>
          <p:spPr>
            <a:xfrm>
              <a:off x="3605752" y="2512450"/>
              <a:ext cx="800101" cy="1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arrow"/>
            </a:ln>
          </p:spPr>
        </p:cxnSp>
        <p:cxnSp>
          <p:nvCxnSpPr>
            <p:cNvPr id="469" name="Connection Line"/>
            <p:cNvCxnSpPr>
              <a:stCxn id="464" idx="0"/>
              <a:endCxn id="472" idx="0"/>
            </p:cNvCxnSpPr>
            <p:nvPr/>
          </p:nvCxnSpPr>
          <p:spPr>
            <a:xfrm>
              <a:off x="3605752" y="3246716"/>
              <a:ext cx="800101" cy="1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arrow"/>
            </a:ln>
          </p:spPr>
        </p:cxnSp>
        <p:cxnSp>
          <p:nvCxnSpPr>
            <p:cNvPr id="470" name="Connection Line"/>
            <p:cNvCxnSpPr>
              <a:stCxn id="465" idx="0"/>
              <a:endCxn id="473" idx="0"/>
            </p:cNvCxnSpPr>
            <p:nvPr/>
          </p:nvCxnSpPr>
          <p:spPr>
            <a:xfrm>
              <a:off x="3605752" y="3980981"/>
              <a:ext cx="800101" cy="1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arrow"/>
            </a:ln>
          </p:spPr>
        </p:cxnSp>
        <p:sp>
          <p:nvSpPr>
            <p:cNvPr id="471" name="PE"/>
            <p:cNvSpPr/>
            <p:nvPr/>
          </p:nvSpPr>
          <p:spPr>
            <a:xfrm>
              <a:off x="4175262" y="2281860"/>
              <a:ext cx="461182" cy="46118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 anchor="ctr"/>
            <a:lstStyle>
              <a:lvl1pPr algn="ctr">
                <a:spcBef>
                  <a:spcPts val="900"/>
                </a:spcBef>
                <a:defRPr sz="1600">
                  <a:solidFill>
                    <a:srgbClr val="000000"/>
                  </a:solidFill>
                </a:defRPr>
              </a:lvl1pPr>
            </a:lstStyle>
            <a:p>
              <a:r>
                <a:t>PE</a:t>
              </a:r>
            </a:p>
          </p:txBody>
        </p:sp>
        <p:sp>
          <p:nvSpPr>
            <p:cNvPr id="472" name="PE"/>
            <p:cNvSpPr/>
            <p:nvPr/>
          </p:nvSpPr>
          <p:spPr>
            <a:xfrm>
              <a:off x="4175262" y="3016125"/>
              <a:ext cx="461182" cy="46118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 anchor="ctr"/>
            <a:lstStyle>
              <a:lvl1pPr algn="ctr">
                <a:spcBef>
                  <a:spcPts val="900"/>
                </a:spcBef>
                <a:defRPr sz="1600">
                  <a:solidFill>
                    <a:srgbClr val="000000"/>
                  </a:solidFill>
                </a:defRPr>
              </a:lvl1pPr>
            </a:lstStyle>
            <a:p>
              <a:r>
                <a:t>PE</a:t>
              </a:r>
            </a:p>
          </p:txBody>
        </p:sp>
        <p:sp>
          <p:nvSpPr>
            <p:cNvPr id="473" name="PE"/>
            <p:cNvSpPr/>
            <p:nvPr/>
          </p:nvSpPr>
          <p:spPr>
            <a:xfrm>
              <a:off x="4175262" y="3750391"/>
              <a:ext cx="461182" cy="46118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 anchor="ctr"/>
            <a:lstStyle>
              <a:lvl1pPr algn="ctr">
                <a:spcBef>
                  <a:spcPts val="900"/>
                </a:spcBef>
                <a:defRPr sz="1600">
                  <a:solidFill>
                    <a:srgbClr val="000000"/>
                  </a:solidFill>
                </a:defRPr>
              </a:lvl1pPr>
            </a:lstStyle>
            <a:p>
              <a:r>
                <a:t>PE</a:t>
              </a:r>
            </a:p>
          </p:txBody>
        </p:sp>
        <p:cxnSp>
          <p:nvCxnSpPr>
            <p:cNvPr id="474" name="Connection Line"/>
            <p:cNvCxnSpPr>
              <a:stCxn id="471" idx="0"/>
              <a:endCxn id="472" idx="0"/>
            </p:cNvCxnSpPr>
            <p:nvPr/>
          </p:nvCxnSpPr>
          <p:spPr>
            <a:xfrm>
              <a:off x="4405852" y="2512450"/>
              <a:ext cx="1" cy="73426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arrow"/>
            </a:ln>
          </p:spPr>
        </p:cxnSp>
        <p:cxnSp>
          <p:nvCxnSpPr>
            <p:cNvPr id="475" name="Connection Line"/>
            <p:cNvCxnSpPr>
              <a:stCxn id="472" idx="0"/>
              <a:endCxn id="473" idx="0"/>
            </p:cNvCxnSpPr>
            <p:nvPr/>
          </p:nvCxnSpPr>
          <p:spPr>
            <a:xfrm>
              <a:off x="4405852" y="3246716"/>
              <a:ext cx="1" cy="734266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arrow"/>
            </a:ln>
          </p:spPr>
        </p:cxnSp>
        <p:cxnSp>
          <p:nvCxnSpPr>
            <p:cNvPr id="476" name="Connection Line"/>
            <p:cNvCxnSpPr>
              <a:stCxn id="471" idx="0"/>
              <a:endCxn id="479" idx="0"/>
            </p:cNvCxnSpPr>
            <p:nvPr/>
          </p:nvCxnSpPr>
          <p:spPr>
            <a:xfrm>
              <a:off x="4405852" y="2512450"/>
              <a:ext cx="800101" cy="1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arrow"/>
            </a:ln>
          </p:spPr>
        </p:cxnSp>
        <p:cxnSp>
          <p:nvCxnSpPr>
            <p:cNvPr id="477" name="Connection Line"/>
            <p:cNvCxnSpPr>
              <a:stCxn id="472" idx="0"/>
              <a:endCxn id="480" idx="0"/>
            </p:cNvCxnSpPr>
            <p:nvPr/>
          </p:nvCxnSpPr>
          <p:spPr>
            <a:xfrm>
              <a:off x="4405852" y="3246716"/>
              <a:ext cx="800101" cy="1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arrow"/>
            </a:ln>
          </p:spPr>
        </p:cxnSp>
        <p:cxnSp>
          <p:nvCxnSpPr>
            <p:cNvPr id="478" name="Connection Line"/>
            <p:cNvCxnSpPr>
              <a:stCxn id="473" idx="0"/>
              <a:endCxn id="481" idx="0"/>
            </p:cNvCxnSpPr>
            <p:nvPr/>
          </p:nvCxnSpPr>
          <p:spPr>
            <a:xfrm>
              <a:off x="4405852" y="3980981"/>
              <a:ext cx="800101" cy="1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arrow"/>
            </a:ln>
          </p:spPr>
        </p:cxnSp>
        <p:sp>
          <p:nvSpPr>
            <p:cNvPr id="479" name="PE"/>
            <p:cNvSpPr/>
            <p:nvPr/>
          </p:nvSpPr>
          <p:spPr>
            <a:xfrm>
              <a:off x="4975362" y="2281860"/>
              <a:ext cx="461182" cy="46118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 anchor="ctr"/>
            <a:lstStyle>
              <a:lvl1pPr algn="ctr">
                <a:spcBef>
                  <a:spcPts val="900"/>
                </a:spcBef>
                <a:defRPr sz="1600">
                  <a:solidFill>
                    <a:srgbClr val="000000"/>
                  </a:solidFill>
                </a:defRPr>
              </a:lvl1pPr>
            </a:lstStyle>
            <a:p>
              <a:r>
                <a:t>PE</a:t>
              </a:r>
            </a:p>
          </p:txBody>
        </p:sp>
        <p:sp>
          <p:nvSpPr>
            <p:cNvPr id="480" name="PE"/>
            <p:cNvSpPr/>
            <p:nvPr/>
          </p:nvSpPr>
          <p:spPr>
            <a:xfrm>
              <a:off x="4975362" y="3016125"/>
              <a:ext cx="461182" cy="46118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 anchor="ctr"/>
            <a:lstStyle>
              <a:lvl1pPr algn="ctr">
                <a:spcBef>
                  <a:spcPts val="900"/>
                </a:spcBef>
                <a:defRPr sz="1600">
                  <a:solidFill>
                    <a:srgbClr val="000000"/>
                  </a:solidFill>
                </a:defRPr>
              </a:lvl1pPr>
            </a:lstStyle>
            <a:p>
              <a:r>
                <a:t>PE</a:t>
              </a:r>
            </a:p>
          </p:txBody>
        </p:sp>
        <p:sp>
          <p:nvSpPr>
            <p:cNvPr id="481" name="PE"/>
            <p:cNvSpPr/>
            <p:nvPr/>
          </p:nvSpPr>
          <p:spPr>
            <a:xfrm>
              <a:off x="4975362" y="3750391"/>
              <a:ext cx="461182" cy="46118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 anchor="ctr"/>
            <a:lstStyle>
              <a:lvl1pPr algn="ctr">
                <a:spcBef>
                  <a:spcPts val="900"/>
                </a:spcBef>
                <a:defRPr sz="1600">
                  <a:solidFill>
                    <a:srgbClr val="000000"/>
                  </a:solidFill>
                </a:defRPr>
              </a:lvl1pPr>
            </a:lstStyle>
            <a:p>
              <a:r>
                <a:t>PE</a:t>
              </a:r>
            </a:p>
          </p:txBody>
        </p:sp>
        <p:cxnSp>
          <p:nvCxnSpPr>
            <p:cNvPr id="482" name="Connection Line"/>
            <p:cNvCxnSpPr>
              <a:stCxn id="479" idx="0"/>
              <a:endCxn id="480" idx="0"/>
            </p:cNvCxnSpPr>
            <p:nvPr/>
          </p:nvCxnSpPr>
          <p:spPr>
            <a:xfrm>
              <a:off x="5205952" y="2512450"/>
              <a:ext cx="1" cy="73426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arrow"/>
            </a:ln>
          </p:spPr>
        </p:cxnSp>
        <p:cxnSp>
          <p:nvCxnSpPr>
            <p:cNvPr id="483" name="Connection Line"/>
            <p:cNvCxnSpPr>
              <a:stCxn id="480" idx="0"/>
              <a:endCxn id="481" idx="0"/>
            </p:cNvCxnSpPr>
            <p:nvPr/>
          </p:nvCxnSpPr>
          <p:spPr>
            <a:xfrm>
              <a:off x="5205952" y="3246716"/>
              <a:ext cx="1" cy="734266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arrow"/>
            </a:ln>
          </p:spPr>
        </p:cxnSp>
        <p:sp>
          <p:nvSpPr>
            <p:cNvPr id="484" name="Input"/>
            <p:cNvSpPr/>
            <p:nvPr/>
          </p:nvSpPr>
          <p:spPr>
            <a:xfrm>
              <a:off x="2337346" y="2258522"/>
              <a:ext cx="698898" cy="1976389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 anchor="ctr"/>
            <a:lstStyle>
              <a:lvl1pPr>
                <a:spcBef>
                  <a:spcPts val="900"/>
                </a:spcBef>
                <a:defRPr sz="2000">
                  <a:solidFill>
                    <a:srgbClr val="000000"/>
                  </a:solidFill>
                </a:defRPr>
              </a:lvl1pPr>
            </a:lstStyle>
            <a:p>
              <a:r>
                <a:rPr lang="ja-JP" altLang="en-US"/>
                <a:t>输入</a:t>
              </a:r>
              <a:endParaRPr dirty="0"/>
            </a:p>
          </p:txBody>
        </p:sp>
        <p:sp>
          <p:nvSpPr>
            <p:cNvPr id="485" name="Output"/>
            <p:cNvSpPr/>
            <p:nvPr/>
          </p:nvSpPr>
          <p:spPr>
            <a:xfrm>
              <a:off x="3385096" y="4388899"/>
              <a:ext cx="2041513" cy="539586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 anchor="ctr"/>
            <a:lstStyle>
              <a:lvl1pPr algn="ctr">
                <a:spcBef>
                  <a:spcPts val="900"/>
                </a:spcBef>
                <a:defRPr sz="2000">
                  <a:solidFill>
                    <a:srgbClr val="000000"/>
                  </a:solidFill>
                </a:defRPr>
              </a:lvl1pPr>
            </a:lstStyle>
            <a:p>
              <a:r>
                <a:rPr lang="ja-JP" altLang="en-US"/>
                <a:t>输出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Matrix Multiplication with Systolic Arra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具有脉动阵列的矩阵乘法</a:t>
            </a:r>
            <a:endParaRPr dirty="0"/>
          </a:p>
        </p:txBody>
      </p:sp>
      <p:sp>
        <p:nvSpPr>
          <p:cNvPr id="488" name="w11"/>
          <p:cNvSpPr/>
          <p:nvPr/>
        </p:nvSpPr>
        <p:spPr>
          <a:xfrm>
            <a:off x="3054349" y="1190695"/>
            <a:ext cx="653917" cy="66407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dirty="0"/>
              <a:t>w</a:t>
            </a:r>
            <a:r>
              <a:rPr baseline="-5999" dirty="0"/>
              <a:t>11</a:t>
            </a:r>
          </a:p>
        </p:txBody>
      </p:sp>
      <p:sp>
        <p:nvSpPr>
          <p:cNvPr id="489" name="w12…"/>
          <p:cNvSpPr/>
          <p:nvPr/>
        </p:nvSpPr>
        <p:spPr>
          <a:xfrm>
            <a:off x="3054349" y="2384790"/>
            <a:ext cx="653917" cy="66407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lang="en-US" dirty="0"/>
              <a:t>w</a:t>
            </a:r>
            <a:r>
              <a:rPr lang="en-US" baseline="-5999" dirty="0"/>
              <a:t>1</a:t>
            </a:r>
            <a:r>
              <a:rPr lang="en-US" altLang="zh-CN" baseline="-5999" dirty="0"/>
              <a:t>2</a:t>
            </a:r>
            <a:endParaRPr lang="en-US" baseline="-5999" dirty="0"/>
          </a:p>
        </p:txBody>
      </p:sp>
      <p:sp>
        <p:nvSpPr>
          <p:cNvPr id="490" name="w13"/>
          <p:cNvSpPr/>
          <p:nvPr/>
        </p:nvSpPr>
        <p:spPr>
          <a:xfrm>
            <a:off x="3054349" y="3633925"/>
            <a:ext cx="653917" cy="66407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w</a:t>
            </a:r>
            <a:r>
              <a:rPr baseline="-5999"/>
              <a:t>13</a:t>
            </a:r>
          </a:p>
        </p:txBody>
      </p:sp>
      <p:cxnSp>
        <p:nvCxnSpPr>
          <p:cNvPr id="491" name="Connection Line"/>
          <p:cNvCxnSpPr>
            <a:cxnSpLocks/>
            <a:stCxn id="488" idx="2"/>
            <a:endCxn id="489" idx="0"/>
          </p:cNvCxnSpPr>
          <p:nvPr/>
        </p:nvCxnSpPr>
        <p:spPr>
          <a:xfrm>
            <a:off x="3381308" y="1854773"/>
            <a:ext cx="0" cy="53001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492" name="Connection Line"/>
          <p:cNvCxnSpPr>
            <a:cxnSpLocks/>
            <a:stCxn id="489" idx="2"/>
            <a:endCxn id="490" idx="0"/>
          </p:cNvCxnSpPr>
          <p:nvPr/>
        </p:nvCxnSpPr>
        <p:spPr>
          <a:xfrm>
            <a:off x="3381308" y="3048868"/>
            <a:ext cx="0" cy="58505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495" name="Connection Line"/>
          <p:cNvCxnSpPr>
            <a:cxnSpLocks/>
            <a:endCxn id="498" idx="1"/>
          </p:cNvCxnSpPr>
          <p:nvPr/>
        </p:nvCxnSpPr>
        <p:spPr>
          <a:xfrm>
            <a:off x="3708266" y="3961916"/>
            <a:ext cx="294785" cy="40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496" name="w21"/>
          <p:cNvSpPr/>
          <p:nvPr/>
        </p:nvSpPr>
        <p:spPr>
          <a:xfrm>
            <a:off x="4003051" y="1190695"/>
            <a:ext cx="653918" cy="66407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w</a:t>
            </a:r>
            <a:r>
              <a:rPr baseline="-5999"/>
              <a:t>21</a:t>
            </a:r>
          </a:p>
        </p:txBody>
      </p:sp>
      <p:sp>
        <p:nvSpPr>
          <p:cNvPr id="497" name="w22"/>
          <p:cNvSpPr/>
          <p:nvPr/>
        </p:nvSpPr>
        <p:spPr>
          <a:xfrm>
            <a:off x="4003051" y="2384790"/>
            <a:ext cx="653918" cy="66407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w</a:t>
            </a:r>
            <a:r>
              <a:rPr baseline="-5999"/>
              <a:t>22</a:t>
            </a:r>
          </a:p>
        </p:txBody>
      </p:sp>
      <p:sp>
        <p:nvSpPr>
          <p:cNvPr id="498" name="w23"/>
          <p:cNvSpPr/>
          <p:nvPr/>
        </p:nvSpPr>
        <p:spPr>
          <a:xfrm>
            <a:off x="4003051" y="3633925"/>
            <a:ext cx="653918" cy="66407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w</a:t>
            </a:r>
            <a:r>
              <a:rPr baseline="-5999"/>
              <a:t>23</a:t>
            </a:r>
          </a:p>
        </p:txBody>
      </p:sp>
      <p:cxnSp>
        <p:nvCxnSpPr>
          <p:cNvPr id="499" name="Connection Line"/>
          <p:cNvCxnSpPr>
            <a:cxnSpLocks/>
            <a:stCxn id="496" idx="2"/>
            <a:endCxn id="497" idx="0"/>
          </p:cNvCxnSpPr>
          <p:nvPr/>
        </p:nvCxnSpPr>
        <p:spPr>
          <a:xfrm>
            <a:off x="4330010" y="1854773"/>
            <a:ext cx="0" cy="53001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00" name="Connection Line"/>
          <p:cNvCxnSpPr>
            <a:cxnSpLocks/>
            <a:stCxn id="497" idx="2"/>
            <a:endCxn id="498" idx="0"/>
          </p:cNvCxnSpPr>
          <p:nvPr/>
        </p:nvCxnSpPr>
        <p:spPr>
          <a:xfrm>
            <a:off x="4330010" y="3048868"/>
            <a:ext cx="0" cy="58505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504" name="w31"/>
          <p:cNvSpPr/>
          <p:nvPr/>
        </p:nvSpPr>
        <p:spPr>
          <a:xfrm>
            <a:off x="4951752" y="1190695"/>
            <a:ext cx="653917" cy="66407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w</a:t>
            </a:r>
            <a:r>
              <a:rPr baseline="-5999"/>
              <a:t>31</a:t>
            </a:r>
          </a:p>
        </p:txBody>
      </p:sp>
      <p:sp>
        <p:nvSpPr>
          <p:cNvPr id="505" name="w32"/>
          <p:cNvSpPr/>
          <p:nvPr/>
        </p:nvSpPr>
        <p:spPr>
          <a:xfrm>
            <a:off x="4951752" y="2384790"/>
            <a:ext cx="653917" cy="66407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w</a:t>
            </a:r>
            <a:r>
              <a:rPr baseline="-5999"/>
              <a:t>32</a:t>
            </a:r>
          </a:p>
        </p:txBody>
      </p:sp>
      <p:sp>
        <p:nvSpPr>
          <p:cNvPr id="506" name="w33"/>
          <p:cNvSpPr/>
          <p:nvPr/>
        </p:nvSpPr>
        <p:spPr>
          <a:xfrm>
            <a:off x="4951752" y="3633925"/>
            <a:ext cx="653917" cy="66407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w</a:t>
            </a:r>
            <a:r>
              <a:rPr baseline="-5999"/>
              <a:t>33</a:t>
            </a:r>
          </a:p>
        </p:txBody>
      </p:sp>
      <p:cxnSp>
        <p:nvCxnSpPr>
          <p:cNvPr id="507" name="Connection Line"/>
          <p:cNvCxnSpPr>
            <a:cxnSpLocks/>
            <a:stCxn id="504" idx="2"/>
            <a:endCxn id="505" idx="0"/>
          </p:cNvCxnSpPr>
          <p:nvPr/>
        </p:nvCxnSpPr>
        <p:spPr>
          <a:xfrm>
            <a:off x="5278711" y="1854773"/>
            <a:ext cx="0" cy="53001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08" name="Connection Line"/>
          <p:cNvCxnSpPr>
            <a:cxnSpLocks/>
            <a:stCxn id="505" idx="2"/>
            <a:endCxn id="506" idx="0"/>
          </p:cNvCxnSpPr>
          <p:nvPr/>
        </p:nvCxnSpPr>
        <p:spPr>
          <a:xfrm>
            <a:off x="5278711" y="3048868"/>
            <a:ext cx="0" cy="58505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509" name="Time 0"/>
          <p:cNvSpPr txBox="1"/>
          <p:nvPr/>
        </p:nvSpPr>
        <p:spPr>
          <a:xfrm>
            <a:off x="321761" y="1190695"/>
            <a:ext cx="97718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时间步</a:t>
            </a:r>
            <a:r>
              <a:rPr dirty="0"/>
              <a:t> 0</a:t>
            </a:r>
          </a:p>
        </p:txBody>
      </p:sp>
      <p:sp>
        <p:nvSpPr>
          <p:cNvPr id="510" name="x11"/>
          <p:cNvSpPr txBox="1"/>
          <p:nvPr/>
        </p:nvSpPr>
        <p:spPr>
          <a:xfrm>
            <a:off x="2536794" y="1333847"/>
            <a:ext cx="34177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x</a:t>
            </a:r>
            <a:r>
              <a:rPr baseline="-5999"/>
              <a:t>11</a:t>
            </a:r>
          </a:p>
        </p:txBody>
      </p:sp>
      <p:sp>
        <p:nvSpPr>
          <p:cNvPr id="511" name="x12"/>
          <p:cNvSpPr txBox="1"/>
          <p:nvPr/>
        </p:nvSpPr>
        <p:spPr>
          <a:xfrm>
            <a:off x="2056774" y="1333847"/>
            <a:ext cx="35079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x</a:t>
            </a:r>
            <a:r>
              <a:rPr baseline="-5999"/>
              <a:t>12</a:t>
            </a:r>
          </a:p>
        </p:txBody>
      </p:sp>
      <p:sp>
        <p:nvSpPr>
          <p:cNvPr id="512" name="0"/>
          <p:cNvSpPr txBox="1"/>
          <p:nvPr/>
        </p:nvSpPr>
        <p:spPr>
          <a:xfrm>
            <a:off x="2585251" y="2527942"/>
            <a:ext cx="22588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13" name="x21"/>
          <p:cNvSpPr txBox="1"/>
          <p:nvPr/>
        </p:nvSpPr>
        <p:spPr>
          <a:xfrm>
            <a:off x="2056774" y="2527942"/>
            <a:ext cx="35079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x</a:t>
            </a:r>
            <a:r>
              <a:rPr baseline="-5999"/>
              <a:t>21</a:t>
            </a:r>
          </a:p>
        </p:txBody>
      </p:sp>
      <p:sp>
        <p:nvSpPr>
          <p:cNvPr id="514" name="x22"/>
          <p:cNvSpPr txBox="1"/>
          <p:nvPr/>
        </p:nvSpPr>
        <p:spPr>
          <a:xfrm>
            <a:off x="1631530" y="2527942"/>
            <a:ext cx="350795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x</a:t>
            </a:r>
            <a:r>
              <a:rPr baseline="-5999"/>
              <a:t>22</a:t>
            </a:r>
          </a:p>
        </p:txBody>
      </p:sp>
      <p:sp>
        <p:nvSpPr>
          <p:cNvPr id="515" name="x31"/>
          <p:cNvSpPr txBox="1"/>
          <p:nvPr/>
        </p:nvSpPr>
        <p:spPr>
          <a:xfrm>
            <a:off x="1631530" y="3777076"/>
            <a:ext cx="350795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x</a:t>
            </a:r>
            <a:r>
              <a:rPr baseline="-5999"/>
              <a:t>31</a:t>
            </a:r>
          </a:p>
        </p:txBody>
      </p:sp>
      <p:sp>
        <p:nvSpPr>
          <p:cNvPr id="516" name="x32"/>
          <p:cNvSpPr txBox="1"/>
          <p:nvPr/>
        </p:nvSpPr>
        <p:spPr>
          <a:xfrm>
            <a:off x="1117180" y="3777076"/>
            <a:ext cx="350795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x</a:t>
            </a:r>
            <a:r>
              <a:rPr baseline="-5999"/>
              <a:t>32</a:t>
            </a:r>
          </a:p>
        </p:txBody>
      </p:sp>
      <p:sp>
        <p:nvSpPr>
          <p:cNvPr id="517" name="0"/>
          <p:cNvSpPr txBox="1"/>
          <p:nvPr/>
        </p:nvSpPr>
        <p:spPr>
          <a:xfrm>
            <a:off x="2585251" y="3793929"/>
            <a:ext cx="22588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18" name="0"/>
          <p:cNvSpPr txBox="1"/>
          <p:nvPr/>
        </p:nvSpPr>
        <p:spPr>
          <a:xfrm>
            <a:off x="2109001" y="3793929"/>
            <a:ext cx="22588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lvl1pPr>
          </a:lstStyle>
          <a:p>
            <a: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9" name="Equation"/>
              <p:cNvSpPr txBox="1"/>
              <p:nvPr/>
            </p:nvSpPr>
            <p:spPr>
              <a:xfrm>
                <a:off x="6771773" y="947064"/>
                <a:ext cx="1021770" cy="19334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𝐖𝐗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51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1773" y="947064"/>
                <a:ext cx="1021770" cy="193346"/>
              </a:xfrm>
              <a:prstGeom prst="rect">
                <a:avLst/>
              </a:prstGeom>
              <a:blipFill>
                <a:blip r:embed="rId2"/>
                <a:stretch>
                  <a:fillRect l="-6098" r="-6098" b="-8125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0" name="3x2  3x3 3x2"/>
          <p:cNvSpPr txBox="1"/>
          <p:nvPr/>
        </p:nvSpPr>
        <p:spPr>
          <a:xfrm>
            <a:off x="6663736" y="1290643"/>
            <a:ext cx="140039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3x2  3x3 3x2</a:t>
            </a:r>
          </a:p>
        </p:txBody>
      </p:sp>
      <p:cxnSp>
        <p:nvCxnSpPr>
          <p:cNvPr id="50" name="Connection Line">
            <a:extLst>
              <a:ext uri="{FF2B5EF4-FFF2-40B4-BE49-F238E27FC236}">
                <a16:creationId xmlns:a16="http://schemas.microsoft.com/office/drawing/2014/main" id="{29DBC52D-B291-3A4F-AE56-F2F5472EA514}"/>
              </a:ext>
            </a:extLst>
          </p:cNvPr>
          <p:cNvCxnSpPr>
            <a:cxnSpLocks/>
          </p:cNvCxnSpPr>
          <p:nvPr/>
        </p:nvCxnSpPr>
        <p:spPr>
          <a:xfrm>
            <a:off x="4656968" y="3967136"/>
            <a:ext cx="294785" cy="40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1" name="Connection Line">
            <a:extLst>
              <a:ext uri="{FF2B5EF4-FFF2-40B4-BE49-F238E27FC236}">
                <a16:creationId xmlns:a16="http://schemas.microsoft.com/office/drawing/2014/main" id="{E7B3C060-B3F3-1647-989D-F54ACD2D9E15}"/>
              </a:ext>
            </a:extLst>
          </p:cNvPr>
          <p:cNvCxnSpPr>
            <a:cxnSpLocks/>
          </p:cNvCxnSpPr>
          <p:nvPr/>
        </p:nvCxnSpPr>
        <p:spPr>
          <a:xfrm>
            <a:off x="3708264" y="2743895"/>
            <a:ext cx="294785" cy="40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2" name="Connection Line">
            <a:extLst>
              <a:ext uri="{FF2B5EF4-FFF2-40B4-BE49-F238E27FC236}">
                <a16:creationId xmlns:a16="http://schemas.microsoft.com/office/drawing/2014/main" id="{20A63478-434E-F641-BA31-237961B42276}"/>
              </a:ext>
            </a:extLst>
          </p:cNvPr>
          <p:cNvCxnSpPr>
            <a:cxnSpLocks/>
          </p:cNvCxnSpPr>
          <p:nvPr/>
        </p:nvCxnSpPr>
        <p:spPr>
          <a:xfrm>
            <a:off x="4674426" y="2712781"/>
            <a:ext cx="294785" cy="40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3" name="Connection Line">
            <a:extLst>
              <a:ext uri="{FF2B5EF4-FFF2-40B4-BE49-F238E27FC236}">
                <a16:creationId xmlns:a16="http://schemas.microsoft.com/office/drawing/2014/main" id="{98E75375-6D62-CC43-97AA-DA75884F6BBC}"/>
              </a:ext>
            </a:extLst>
          </p:cNvPr>
          <p:cNvCxnSpPr>
            <a:cxnSpLocks/>
          </p:cNvCxnSpPr>
          <p:nvPr/>
        </p:nvCxnSpPr>
        <p:spPr>
          <a:xfrm>
            <a:off x="4674425" y="1606798"/>
            <a:ext cx="294785" cy="40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4" name="Connection Line">
            <a:extLst>
              <a:ext uri="{FF2B5EF4-FFF2-40B4-BE49-F238E27FC236}">
                <a16:creationId xmlns:a16="http://schemas.microsoft.com/office/drawing/2014/main" id="{DF8F459F-F93C-C54C-9CCD-368446274CBB}"/>
              </a:ext>
            </a:extLst>
          </p:cNvPr>
          <p:cNvCxnSpPr>
            <a:cxnSpLocks/>
          </p:cNvCxnSpPr>
          <p:nvPr/>
        </p:nvCxnSpPr>
        <p:spPr>
          <a:xfrm>
            <a:off x="3746292" y="1549800"/>
            <a:ext cx="294785" cy="40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Matrix Multiplication with Systolic Arra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具有脉动阵列的矩阵乘法</a:t>
            </a:r>
            <a:endParaRPr dirty="0"/>
          </a:p>
        </p:txBody>
      </p:sp>
      <p:sp>
        <p:nvSpPr>
          <p:cNvPr id="488" name="w11"/>
          <p:cNvSpPr/>
          <p:nvPr/>
        </p:nvSpPr>
        <p:spPr>
          <a:xfrm>
            <a:off x="3054349" y="1190695"/>
            <a:ext cx="653917" cy="66407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lang="en-US" sz="1200" dirty="0"/>
              <a:t>x</a:t>
            </a:r>
            <a:r>
              <a:rPr lang="en-US" sz="1200" baseline="-5999" dirty="0"/>
              <a:t>1</a:t>
            </a:r>
            <a:r>
              <a:rPr lang="en-US" altLang="zh-CN" sz="1200" baseline="-5999" dirty="0"/>
              <a:t>1</a:t>
            </a:r>
            <a:r>
              <a:rPr dirty="0"/>
              <a:t>w</a:t>
            </a:r>
            <a:r>
              <a:rPr baseline="-5999" dirty="0"/>
              <a:t>11</a:t>
            </a:r>
          </a:p>
        </p:txBody>
      </p:sp>
      <p:sp>
        <p:nvSpPr>
          <p:cNvPr id="489" name="w12…"/>
          <p:cNvSpPr/>
          <p:nvPr/>
        </p:nvSpPr>
        <p:spPr>
          <a:xfrm>
            <a:off x="3054349" y="2384790"/>
            <a:ext cx="653917" cy="66407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lang="en-US" altLang="zh-CN" dirty="0"/>
              <a:t>0</a:t>
            </a:r>
            <a:r>
              <a:rPr lang="zh-CN" altLang="en-US" dirty="0"/>
              <a:t> * </a:t>
            </a:r>
            <a:r>
              <a:rPr lang="en-US" dirty="0"/>
              <a:t>w</a:t>
            </a:r>
            <a:r>
              <a:rPr lang="en-US" baseline="-5999" dirty="0"/>
              <a:t>1</a:t>
            </a:r>
            <a:r>
              <a:rPr lang="en-US" altLang="zh-CN" baseline="-5999" dirty="0"/>
              <a:t>2</a:t>
            </a:r>
            <a:endParaRPr lang="en-US" baseline="-5999" dirty="0"/>
          </a:p>
        </p:txBody>
      </p:sp>
      <p:sp>
        <p:nvSpPr>
          <p:cNvPr id="490" name="w13"/>
          <p:cNvSpPr/>
          <p:nvPr/>
        </p:nvSpPr>
        <p:spPr>
          <a:xfrm>
            <a:off x="3054349" y="3633925"/>
            <a:ext cx="653917" cy="66407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lang="en-US" altLang="zh-CN" dirty="0"/>
              <a:t>0</a:t>
            </a:r>
            <a:r>
              <a:rPr lang="zh-CN" altLang="en-US" dirty="0"/>
              <a:t> * </a:t>
            </a:r>
            <a:r>
              <a:rPr dirty="0"/>
              <a:t>w</a:t>
            </a:r>
            <a:r>
              <a:rPr baseline="-5999" dirty="0"/>
              <a:t>13</a:t>
            </a:r>
          </a:p>
        </p:txBody>
      </p:sp>
      <p:cxnSp>
        <p:nvCxnSpPr>
          <p:cNvPr id="491" name="Connection Line"/>
          <p:cNvCxnSpPr>
            <a:cxnSpLocks/>
            <a:stCxn id="488" idx="2"/>
            <a:endCxn id="489" idx="0"/>
          </p:cNvCxnSpPr>
          <p:nvPr/>
        </p:nvCxnSpPr>
        <p:spPr>
          <a:xfrm>
            <a:off x="3381308" y="1854773"/>
            <a:ext cx="0" cy="53001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492" name="Connection Line"/>
          <p:cNvCxnSpPr>
            <a:cxnSpLocks/>
            <a:stCxn id="489" idx="2"/>
            <a:endCxn id="490" idx="0"/>
          </p:cNvCxnSpPr>
          <p:nvPr/>
        </p:nvCxnSpPr>
        <p:spPr>
          <a:xfrm>
            <a:off x="3381308" y="3048868"/>
            <a:ext cx="0" cy="58505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495" name="Connection Line"/>
          <p:cNvCxnSpPr>
            <a:cxnSpLocks/>
            <a:endCxn id="498" idx="1"/>
          </p:cNvCxnSpPr>
          <p:nvPr/>
        </p:nvCxnSpPr>
        <p:spPr>
          <a:xfrm>
            <a:off x="3708266" y="3961916"/>
            <a:ext cx="294785" cy="40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496" name="w21"/>
          <p:cNvSpPr/>
          <p:nvPr/>
        </p:nvSpPr>
        <p:spPr>
          <a:xfrm>
            <a:off x="4003051" y="1190695"/>
            <a:ext cx="653918" cy="66407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w</a:t>
            </a:r>
            <a:r>
              <a:rPr baseline="-5999"/>
              <a:t>21</a:t>
            </a:r>
          </a:p>
        </p:txBody>
      </p:sp>
      <p:sp>
        <p:nvSpPr>
          <p:cNvPr id="497" name="w22"/>
          <p:cNvSpPr/>
          <p:nvPr/>
        </p:nvSpPr>
        <p:spPr>
          <a:xfrm>
            <a:off x="4003051" y="2384790"/>
            <a:ext cx="653918" cy="66407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w</a:t>
            </a:r>
            <a:r>
              <a:rPr baseline="-5999"/>
              <a:t>22</a:t>
            </a:r>
          </a:p>
        </p:txBody>
      </p:sp>
      <p:sp>
        <p:nvSpPr>
          <p:cNvPr id="498" name="w23"/>
          <p:cNvSpPr/>
          <p:nvPr/>
        </p:nvSpPr>
        <p:spPr>
          <a:xfrm>
            <a:off x="4003051" y="3633925"/>
            <a:ext cx="653918" cy="66407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w</a:t>
            </a:r>
            <a:r>
              <a:rPr baseline="-5999"/>
              <a:t>23</a:t>
            </a:r>
          </a:p>
        </p:txBody>
      </p:sp>
      <p:cxnSp>
        <p:nvCxnSpPr>
          <p:cNvPr id="499" name="Connection Line"/>
          <p:cNvCxnSpPr>
            <a:cxnSpLocks/>
            <a:stCxn id="496" idx="2"/>
            <a:endCxn id="497" idx="0"/>
          </p:cNvCxnSpPr>
          <p:nvPr/>
        </p:nvCxnSpPr>
        <p:spPr>
          <a:xfrm>
            <a:off x="4330010" y="1854773"/>
            <a:ext cx="0" cy="53001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00" name="Connection Line"/>
          <p:cNvCxnSpPr>
            <a:cxnSpLocks/>
            <a:stCxn id="497" idx="2"/>
            <a:endCxn id="498" idx="0"/>
          </p:cNvCxnSpPr>
          <p:nvPr/>
        </p:nvCxnSpPr>
        <p:spPr>
          <a:xfrm>
            <a:off x="4330010" y="3048868"/>
            <a:ext cx="0" cy="58505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504" name="w31"/>
          <p:cNvSpPr/>
          <p:nvPr/>
        </p:nvSpPr>
        <p:spPr>
          <a:xfrm>
            <a:off x="4951752" y="1190695"/>
            <a:ext cx="653917" cy="66407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w</a:t>
            </a:r>
            <a:r>
              <a:rPr baseline="-5999"/>
              <a:t>31</a:t>
            </a:r>
          </a:p>
        </p:txBody>
      </p:sp>
      <p:sp>
        <p:nvSpPr>
          <p:cNvPr id="505" name="w32"/>
          <p:cNvSpPr/>
          <p:nvPr/>
        </p:nvSpPr>
        <p:spPr>
          <a:xfrm>
            <a:off x="4951752" y="2384790"/>
            <a:ext cx="653917" cy="66407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w</a:t>
            </a:r>
            <a:r>
              <a:rPr baseline="-5999"/>
              <a:t>32</a:t>
            </a:r>
          </a:p>
        </p:txBody>
      </p:sp>
      <p:sp>
        <p:nvSpPr>
          <p:cNvPr id="506" name="w33"/>
          <p:cNvSpPr/>
          <p:nvPr/>
        </p:nvSpPr>
        <p:spPr>
          <a:xfrm>
            <a:off x="4951752" y="3633925"/>
            <a:ext cx="653917" cy="66407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w</a:t>
            </a:r>
            <a:r>
              <a:rPr baseline="-5999"/>
              <a:t>33</a:t>
            </a:r>
          </a:p>
        </p:txBody>
      </p:sp>
      <p:cxnSp>
        <p:nvCxnSpPr>
          <p:cNvPr id="507" name="Connection Line"/>
          <p:cNvCxnSpPr>
            <a:cxnSpLocks/>
            <a:stCxn id="504" idx="2"/>
            <a:endCxn id="505" idx="0"/>
          </p:cNvCxnSpPr>
          <p:nvPr/>
        </p:nvCxnSpPr>
        <p:spPr>
          <a:xfrm>
            <a:off x="5278711" y="1854773"/>
            <a:ext cx="0" cy="53001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08" name="Connection Line"/>
          <p:cNvCxnSpPr>
            <a:cxnSpLocks/>
            <a:stCxn id="505" idx="2"/>
            <a:endCxn id="506" idx="0"/>
          </p:cNvCxnSpPr>
          <p:nvPr/>
        </p:nvCxnSpPr>
        <p:spPr>
          <a:xfrm>
            <a:off x="5278711" y="3048868"/>
            <a:ext cx="0" cy="58505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509" name="Time 0"/>
          <p:cNvSpPr txBox="1"/>
          <p:nvPr/>
        </p:nvSpPr>
        <p:spPr>
          <a:xfrm>
            <a:off x="321761" y="1190695"/>
            <a:ext cx="97718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时间步</a:t>
            </a:r>
            <a:r>
              <a:rPr dirty="0"/>
              <a:t> </a:t>
            </a:r>
            <a:r>
              <a:rPr lang="en-US" altLang="zh-CN" dirty="0"/>
              <a:t>1</a:t>
            </a:r>
            <a:endParaRPr dirty="0"/>
          </a:p>
        </p:txBody>
      </p:sp>
      <p:sp>
        <p:nvSpPr>
          <p:cNvPr id="511" name="x12"/>
          <p:cNvSpPr txBox="1"/>
          <p:nvPr/>
        </p:nvSpPr>
        <p:spPr>
          <a:xfrm>
            <a:off x="2414582" y="1333847"/>
            <a:ext cx="3507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sz="1400" dirty="0"/>
              <a:t>x</a:t>
            </a:r>
            <a:r>
              <a:rPr sz="1400" baseline="-5999" dirty="0"/>
              <a:t>12</a:t>
            </a:r>
          </a:p>
        </p:txBody>
      </p:sp>
      <p:sp>
        <p:nvSpPr>
          <p:cNvPr id="513" name="x21"/>
          <p:cNvSpPr txBox="1"/>
          <p:nvPr/>
        </p:nvSpPr>
        <p:spPr>
          <a:xfrm>
            <a:off x="2414582" y="2527942"/>
            <a:ext cx="3507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sz="1400"/>
              <a:t>x</a:t>
            </a:r>
            <a:r>
              <a:rPr sz="1400" baseline="-5999"/>
              <a:t>21</a:t>
            </a:r>
          </a:p>
        </p:txBody>
      </p:sp>
      <p:sp>
        <p:nvSpPr>
          <p:cNvPr id="514" name="x22"/>
          <p:cNvSpPr txBox="1"/>
          <p:nvPr/>
        </p:nvSpPr>
        <p:spPr>
          <a:xfrm>
            <a:off x="1989338" y="2527942"/>
            <a:ext cx="3507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sz="1400"/>
              <a:t>x</a:t>
            </a:r>
            <a:r>
              <a:rPr sz="1400" baseline="-5999"/>
              <a:t>22</a:t>
            </a:r>
          </a:p>
        </p:txBody>
      </p:sp>
      <p:sp>
        <p:nvSpPr>
          <p:cNvPr id="515" name="x31"/>
          <p:cNvSpPr txBox="1"/>
          <p:nvPr/>
        </p:nvSpPr>
        <p:spPr>
          <a:xfrm>
            <a:off x="1989338" y="3777076"/>
            <a:ext cx="3507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sz="1400"/>
              <a:t>x</a:t>
            </a:r>
            <a:r>
              <a:rPr sz="1400" baseline="-5999"/>
              <a:t>31</a:t>
            </a:r>
          </a:p>
        </p:txBody>
      </p:sp>
      <p:sp>
        <p:nvSpPr>
          <p:cNvPr id="516" name="x32"/>
          <p:cNvSpPr txBox="1"/>
          <p:nvPr/>
        </p:nvSpPr>
        <p:spPr>
          <a:xfrm>
            <a:off x="1474988" y="3777076"/>
            <a:ext cx="3507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sz="1400"/>
              <a:t>x</a:t>
            </a:r>
            <a:r>
              <a:rPr sz="1400" baseline="-5999"/>
              <a:t>32</a:t>
            </a:r>
          </a:p>
        </p:txBody>
      </p:sp>
      <p:sp>
        <p:nvSpPr>
          <p:cNvPr id="518" name="0"/>
          <p:cNvSpPr txBox="1"/>
          <p:nvPr/>
        </p:nvSpPr>
        <p:spPr>
          <a:xfrm>
            <a:off x="2466809" y="3793929"/>
            <a:ext cx="22588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lvl1pPr>
          </a:lstStyle>
          <a:p>
            <a:r>
              <a:rPr sz="1400" dirty="0"/>
              <a:t>0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9" name="Equation"/>
              <p:cNvSpPr txBox="1"/>
              <p:nvPr/>
            </p:nvSpPr>
            <p:spPr>
              <a:xfrm>
                <a:off x="6771773" y="947064"/>
                <a:ext cx="1021770" cy="19334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𝐖𝐗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51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1773" y="947064"/>
                <a:ext cx="1021770" cy="193346"/>
              </a:xfrm>
              <a:prstGeom prst="rect">
                <a:avLst/>
              </a:prstGeom>
              <a:blipFill>
                <a:blip r:embed="rId2"/>
                <a:stretch>
                  <a:fillRect l="-6098" r="-6098" b="-8125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0" name="3x2  3x3 3x2"/>
          <p:cNvSpPr txBox="1"/>
          <p:nvPr/>
        </p:nvSpPr>
        <p:spPr>
          <a:xfrm>
            <a:off x="6663736" y="1290643"/>
            <a:ext cx="140039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3x2  3x3 3x2</a:t>
            </a:r>
          </a:p>
        </p:txBody>
      </p:sp>
      <p:cxnSp>
        <p:nvCxnSpPr>
          <p:cNvPr id="50" name="Connection Line">
            <a:extLst>
              <a:ext uri="{FF2B5EF4-FFF2-40B4-BE49-F238E27FC236}">
                <a16:creationId xmlns:a16="http://schemas.microsoft.com/office/drawing/2014/main" id="{29DBC52D-B291-3A4F-AE56-F2F5472EA514}"/>
              </a:ext>
            </a:extLst>
          </p:cNvPr>
          <p:cNvCxnSpPr>
            <a:cxnSpLocks/>
          </p:cNvCxnSpPr>
          <p:nvPr/>
        </p:nvCxnSpPr>
        <p:spPr>
          <a:xfrm>
            <a:off x="4656968" y="3967136"/>
            <a:ext cx="294785" cy="40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1" name="Connection Line">
            <a:extLst>
              <a:ext uri="{FF2B5EF4-FFF2-40B4-BE49-F238E27FC236}">
                <a16:creationId xmlns:a16="http://schemas.microsoft.com/office/drawing/2014/main" id="{E7B3C060-B3F3-1647-989D-F54ACD2D9E15}"/>
              </a:ext>
            </a:extLst>
          </p:cNvPr>
          <p:cNvCxnSpPr>
            <a:cxnSpLocks/>
          </p:cNvCxnSpPr>
          <p:nvPr/>
        </p:nvCxnSpPr>
        <p:spPr>
          <a:xfrm>
            <a:off x="3708264" y="2743895"/>
            <a:ext cx="294785" cy="40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2" name="Connection Line">
            <a:extLst>
              <a:ext uri="{FF2B5EF4-FFF2-40B4-BE49-F238E27FC236}">
                <a16:creationId xmlns:a16="http://schemas.microsoft.com/office/drawing/2014/main" id="{20A63478-434E-F641-BA31-237961B42276}"/>
              </a:ext>
            </a:extLst>
          </p:cNvPr>
          <p:cNvCxnSpPr>
            <a:cxnSpLocks/>
          </p:cNvCxnSpPr>
          <p:nvPr/>
        </p:nvCxnSpPr>
        <p:spPr>
          <a:xfrm>
            <a:off x="4674426" y="2712781"/>
            <a:ext cx="294785" cy="40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3" name="Connection Line">
            <a:extLst>
              <a:ext uri="{FF2B5EF4-FFF2-40B4-BE49-F238E27FC236}">
                <a16:creationId xmlns:a16="http://schemas.microsoft.com/office/drawing/2014/main" id="{98E75375-6D62-CC43-97AA-DA75884F6BBC}"/>
              </a:ext>
            </a:extLst>
          </p:cNvPr>
          <p:cNvCxnSpPr>
            <a:cxnSpLocks/>
          </p:cNvCxnSpPr>
          <p:nvPr/>
        </p:nvCxnSpPr>
        <p:spPr>
          <a:xfrm>
            <a:off x="4674425" y="1606798"/>
            <a:ext cx="294785" cy="40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4" name="Connection Line">
            <a:extLst>
              <a:ext uri="{FF2B5EF4-FFF2-40B4-BE49-F238E27FC236}">
                <a16:creationId xmlns:a16="http://schemas.microsoft.com/office/drawing/2014/main" id="{DF8F459F-F93C-C54C-9CCD-368446274CBB}"/>
              </a:ext>
            </a:extLst>
          </p:cNvPr>
          <p:cNvCxnSpPr>
            <a:cxnSpLocks/>
          </p:cNvCxnSpPr>
          <p:nvPr/>
        </p:nvCxnSpPr>
        <p:spPr>
          <a:xfrm>
            <a:off x="3746292" y="1549800"/>
            <a:ext cx="294785" cy="40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34" name="Rounded Rectangular Callout 33">
            <a:extLst>
              <a:ext uri="{FF2B5EF4-FFF2-40B4-BE49-F238E27FC236}">
                <a16:creationId xmlns:a16="http://schemas.microsoft.com/office/drawing/2014/main" id="{868EFB3A-02BC-454E-829D-D3588696B23A}"/>
              </a:ext>
            </a:extLst>
          </p:cNvPr>
          <p:cNvSpPr/>
          <p:nvPr/>
        </p:nvSpPr>
        <p:spPr>
          <a:xfrm>
            <a:off x="416456" y="2043316"/>
            <a:ext cx="1163866" cy="570367"/>
          </a:xfrm>
          <a:prstGeom prst="wedgeRoundRectCallout">
            <a:avLst>
              <a:gd name="adj1" fmla="val 203944"/>
              <a:gd name="adj2" fmla="val -110749"/>
              <a:gd name="adj3" fmla="val 16667"/>
            </a:avLst>
          </a:prstGeom>
          <a:solidFill>
            <a:schemeClr val="accent5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>
              <a:spcBef>
                <a:spcPts val="900"/>
              </a:spcBef>
            </a:pPr>
            <a:r>
              <a:rPr lang="ja-JP" altLang="en-US" sz="2000" b="1">
                <a:solidFill>
                  <a:schemeClr val="bg1"/>
                </a:solidFill>
              </a:rPr>
              <a:t>输入左移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4398094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Matrix Multiplication with Systolic Arra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具有脉动阵列的矩阵乘法</a:t>
            </a:r>
            <a:endParaRPr dirty="0"/>
          </a:p>
        </p:txBody>
      </p:sp>
      <p:sp>
        <p:nvSpPr>
          <p:cNvPr id="488" name="w11"/>
          <p:cNvSpPr/>
          <p:nvPr/>
        </p:nvSpPr>
        <p:spPr>
          <a:xfrm>
            <a:off x="3054349" y="1190695"/>
            <a:ext cx="653917" cy="66407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lang="en-US" sz="1200" dirty="0"/>
              <a:t>x</a:t>
            </a:r>
            <a:r>
              <a:rPr lang="en-US" sz="1200" baseline="-5999" dirty="0"/>
              <a:t>1</a:t>
            </a:r>
            <a:r>
              <a:rPr lang="en-US" altLang="zh-CN" sz="1200" baseline="-5999" dirty="0"/>
              <a:t>2</a:t>
            </a:r>
            <a:r>
              <a:rPr dirty="0"/>
              <a:t>w</a:t>
            </a:r>
            <a:r>
              <a:rPr baseline="-5999" dirty="0"/>
              <a:t>11</a:t>
            </a:r>
          </a:p>
        </p:txBody>
      </p:sp>
      <p:sp>
        <p:nvSpPr>
          <p:cNvPr id="489" name="w12…"/>
          <p:cNvSpPr/>
          <p:nvPr/>
        </p:nvSpPr>
        <p:spPr>
          <a:xfrm>
            <a:off x="3054349" y="2384790"/>
            <a:ext cx="653917" cy="66407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lang="en-US" sz="1200" dirty="0"/>
              <a:t>x</a:t>
            </a:r>
            <a:r>
              <a:rPr lang="en-US" sz="1200" baseline="-5999" dirty="0"/>
              <a:t>1</a:t>
            </a:r>
            <a:r>
              <a:rPr lang="en-US" altLang="zh-CN" sz="1200" baseline="-5999" dirty="0"/>
              <a:t>1 </a:t>
            </a:r>
            <a:r>
              <a:rPr lang="en-US" dirty="0"/>
              <a:t>w</a:t>
            </a:r>
            <a:r>
              <a:rPr lang="en-US" baseline="-5999" dirty="0"/>
              <a:t>1</a:t>
            </a:r>
            <a:r>
              <a:rPr lang="en-US" altLang="zh-CN" baseline="-5999" dirty="0"/>
              <a:t>2</a:t>
            </a:r>
            <a:r>
              <a:rPr lang="zh-CN" altLang="en-US" baseline="-5999" dirty="0"/>
              <a:t> </a:t>
            </a:r>
            <a:endParaRPr lang="en-US" altLang="zh-CN" baseline="-5999" dirty="0"/>
          </a:p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lang="en-US" altLang="zh-CN" baseline="-5999" dirty="0"/>
              <a:t>+</a:t>
            </a:r>
            <a:r>
              <a:rPr lang="zh-CN" altLang="en-US" baseline="-5999" dirty="0"/>
              <a:t> </a:t>
            </a:r>
            <a:r>
              <a:rPr lang="en-US" sz="1200" dirty="0"/>
              <a:t>x</a:t>
            </a:r>
            <a:r>
              <a:rPr lang="en-US" sz="1200" baseline="-5999" dirty="0"/>
              <a:t>1</a:t>
            </a:r>
            <a:r>
              <a:rPr lang="en-US" altLang="zh-CN" sz="1200" baseline="-5999" dirty="0"/>
              <a:t>1</a:t>
            </a:r>
            <a:r>
              <a:rPr lang="zh-CN" altLang="en-US" sz="1200" baseline="-5999" dirty="0"/>
              <a:t> </a:t>
            </a:r>
            <a:r>
              <a:rPr lang="en-US" dirty="0"/>
              <a:t>w</a:t>
            </a:r>
            <a:r>
              <a:rPr lang="en-US" altLang="zh-CN" sz="1200" baseline="-5999" dirty="0"/>
              <a:t>21</a:t>
            </a:r>
            <a:endParaRPr lang="en-US" baseline="-5999" dirty="0"/>
          </a:p>
        </p:txBody>
      </p:sp>
      <p:sp>
        <p:nvSpPr>
          <p:cNvPr id="490" name="w13"/>
          <p:cNvSpPr/>
          <p:nvPr/>
        </p:nvSpPr>
        <p:spPr>
          <a:xfrm>
            <a:off x="3054349" y="3633925"/>
            <a:ext cx="653917" cy="66407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dirty="0"/>
              <a:t>w</a:t>
            </a:r>
            <a:r>
              <a:rPr baseline="-5999" dirty="0"/>
              <a:t>13</a:t>
            </a:r>
          </a:p>
        </p:txBody>
      </p:sp>
      <p:cxnSp>
        <p:nvCxnSpPr>
          <p:cNvPr id="491" name="Connection Line"/>
          <p:cNvCxnSpPr>
            <a:cxnSpLocks/>
            <a:stCxn id="488" idx="2"/>
            <a:endCxn id="489" idx="0"/>
          </p:cNvCxnSpPr>
          <p:nvPr/>
        </p:nvCxnSpPr>
        <p:spPr>
          <a:xfrm>
            <a:off x="3381308" y="1854773"/>
            <a:ext cx="0" cy="53001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492" name="Connection Line"/>
          <p:cNvCxnSpPr>
            <a:cxnSpLocks/>
            <a:stCxn id="489" idx="2"/>
            <a:endCxn id="490" idx="0"/>
          </p:cNvCxnSpPr>
          <p:nvPr/>
        </p:nvCxnSpPr>
        <p:spPr>
          <a:xfrm>
            <a:off x="3381308" y="3048868"/>
            <a:ext cx="0" cy="58505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495" name="Connection Line"/>
          <p:cNvCxnSpPr>
            <a:cxnSpLocks/>
            <a:endCxn id="498" idx="1"/>
          </p:cNvCxnSpPr>
          <p:nvPr/>
        </p:nvCxnSpPr>
        <p:spPr>
          <a:xfrm>
            <a:off x="3708266" y="3961916"/>
            <a:ext cx="294785" cy="40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496" name="w21"/>
          <p:cNvSpPr/>
          <p:nvPr/>
        </p:nvSpPr>
        <p:spPr>
          <a:xfrm>
            <a:off x="4003051" y="1190695"/>
            <a:ext cx="653918" cy="66407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lang="en-US" sz="1200" dirty="0"/>
              <a:t>x</a:t>
            </a:r>
            <a:r>
              <a:rPr lang="en-US" sz="1200" baseline="-5999" dirty="0"/>
              <a:t>1</a:t>
            </a:r>
            <a:r>
              <a:rPr lang="en-US" altLang="zh-CN" sz="1200" baseline="-5999" dirty="0"/>
              <a:t>1 </a:t>
            </a:r>
            <a:r>
              <a:rPr dirty="0"/>
              <a:t>w</a:t>
            </a:r>
            <a:r>
              <a:rPr baseline="-5999" dirty="0"/>
              <a:t>21</a:t>
            </a:r>
          </a:p>
        </p:txBody>
      </p:sp>
      <p:sp>
        <p:nvSpPr>
          <p:cNvPr id="497" name="w22"/>
          <p:cNvSpPr/>
          <p:nvPr/>
        </p:nvSpPr>
        <p:spPr>
          <a:xfrm>
            <a:off x="4003051" y="2384790"/>
            <a:ext cx="653918" cy="66407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w</a:t>
            </a:r>
            <a:r>
              <a:rPr baseline="-5999"/>
              <a:t>22</a:t>
            </a:r>
          </a:p>
        </p:txBody>
      </p:sp>
      <p:sp>
        <p:nvSpPr>
          <p:cNvPr id="498" name="w23"/>
          <p:cNvSpPr/>
          <p:nvPr/>
        </p:nvSpPr>
        <p:spPr>
          <a:xfrm>
            <a:off x="4003051" y="3633925"/>
            <a:ext cx="653918" cy="66407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w</a:t>
            </a:r>
            <a:r>
              <a:rPr baseline="-5999"/>
              <a:t>23</a:t>
            </a:r>
          </a:p>
        </p:txBody>
      </p:sp>
      <p:cxnSp>
        <p:nvCxnSpPr>
          <p:cNvPr id="499" name="Connection Line"/>
          <p:cNvCxnSpPr>
            <a:cxnSpLocks/>
            <a:stCxn id="496" idx="2"/>
            <a:endCxn id="497" idx="0"/>
          </p:cNvCxnSpPr>
          <p:nvPr/>
        </p:nvCxnSpPr>
        <p:spPr>
          <a:xfrm>
            <a:off x="4330010" y="1854773"/>
            <a:ext cx="0" cy="53001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00" name="Connection Line"/>
          <p:cNvCxnSpPr>
            <a:cxnSpLocks/>
            <a:stCxn id="497" idx="2"/>
            <a:endCxn id="498" idx="0"/>
          </p:cNvCxnSpPr>
          <p:nvPr/>
        </p:nvCxnSpPr>
        <p:spPr>
          <a:xfrm>
            <a:off x="4330010" y="3048868"/>
            <a:ext cx="0" cy="58505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504" name="w31"/>
          <p:cNvSpPr/>
          <p:nvPr/>
        </p:nvSpPr>
        <p:spPr>
          <a:xfrm>
            <a:off x="4951752" y="1190695"/>
            <a:ext cx="653917" cy="66407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w</a:t>
            </a:r>
            <a:r>
              <a:rPr baseline="-5999"/>
              <a:t>31</a:t>
            </a:r>
          </a:p>
        </p:txBody>
      </p:sp>
      <p:sp>
        <p:nvSpPr>
          <p:cNvPr id="505" name="w32"/>
          <p:cNvSpPr/>
          <p:nvPr/>
        </p:nvSpPr>
        <p:spPr>
          <a:xfrm>
            <a:off x="4951752" y="2384790"/>
            <a:ext cx="653917" cy="66407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w</a:t>
            </a:r>
            <a:r>
              <a:rPr baseline="-5999"/>
              <a:t>32</a:t>
            </a:r>
          </a:p>
        </p:txBody>
      </p:sp>
      <p:sp>
        <p:nvSpPr>
          <p:cNvPr id="506" name="w33"/>
          <p:cNvSpPr/>
          <p:nvPr/>
        </p:nvSpPr>
        <p:spPr>
          <a:xfrm>
            <a:off x="4951752" y="3633925"/>
            <a:ext cx="653917" cy="66407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w</a:t>
            </a:r>
            <a:r>
              <a:rPr baseline="-5999"/>
              <a:t>33</a:t>
            </a:r>
          </a:p>
        </p:txBody>
      </p:sp>
      <p:cxnSp>
        <p:nvCxnSpPr>
          <p:cNvPr id="507" name="Connection Line"/>
          <p:cNvCxnSpPr>
            <a:cxnSpLocks/>
            <a:stCxn id="504" idx="2"/>
            <a:endCxn id="505" idx="0"/>
          </p:cNvCxnSpPr>
          <p:nvPr/>
        </p:nvCxnSpPr>
        <p:spPr>
          <a:xfrm>
            <a:off x="5278711" y="1854773"/>
            <a:ext cx="0" cy="53001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08" name="Connection Line"/>
          <p:cNvCxnSpPr>
            <a:cxnSpLocks/>
            <a:stCxn id="505" idx="2"/>
            <a:endCxn id="506" idx="0"/>
          </p:cNvCxnSpPr>
          <p:nvPr/>
        </p:nvCxnSpPr>
        <p:spPr>
          <a:xfrm>
            <a:off x="5278711" y="3048868"/>
            <a:ext cx="0" cy="58505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509" name="Time 0"/>
          <p:cNvSpPr txBox="1"/>
          <p:nvPr/>
        </p:nvSpPr>
        <p:spPr>
          <a:xfrm>
            <a:off x="321761" y="1190695"/>
            <a:ext cx="97718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时间步</a:t>
            </a:r>
            <a:r>
              <a:rPr dirty="0"/>
              <a:t> </a:t>
            </a:r>
            <a:r>
              <a:rPr lang="en-US" altLang="zh-CN" dirty="0"/>
              <a:t>2</a:t>
            </a:r>
            <a:endParaRPr dirty="0"/>
          </a:p>
        </p:txBody>
      </p:sp>
      <p:sp>
        <p:nvSpPr>
          <p:cNvPr id="514" name="x22"/>
          <p:cNvSpPr txBox="1"/>
          <p:nvPr/>
        </p:nvSpPr>
        <p:spPr>
          <a:xfrm>
            <a:off x="2367024" y="2527942"/>
            <a:ext cx="3507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sz="1400"/>
              <a:t>x</a:t>
            </a:r>
            <a:r>
              <a:rPr sz="1400" baseline="-5999"/>
              <a:t>22</a:t>
            </a:r>
          </a:p>
        </p:txBody>
      </p:sp>
      <p:sp>
        <p:nvSpPr>
          <p:cNvPr id="515" name="x31"/>
          <p:cNvSpPr txBox="1"/>
          <p:nvPr/>
        </p:nvSpPr>
        <p:spPr>
          <a:xfrm>
            <a:off x="2367024" y="3777076"/>
            <a:ext cx="3507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sz="1400"/>
              <a:t>x</a:t>
            </a:r>
            <a:r>
              <a:rPr sz="1400" baseline="-5999"/>
              <a:t>31</a:t>
            </a:r>
          </a:p>
        </p:txBody>
      </p:sp>
      <p:sp>
        <p:nvSpPr>
          <p:cNvPr id="516" name="x32"/>
          <p:cNvSpPr txBox="1"/>
          <p:nvPr/>
        </p:nvSpPr>
        <p:spPr>
          <a:xfrm>
            <a:off x="1852674" y="3777076"/>
            <a:ext cx="3507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sz="1400"/>
              <a:t>x</a:t>
            </a:r>
            <a:r>
              <a:rPr sz="1400" baseline="-5999"/>
              <a:t>32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9" name="Equation"/>
              <p:cNvSpPr txBox="1"/>
              <p:nvPr/>
            </p:nvSpPr>
            <p:spPr>
              <a:xfrm>
                <a:off x="6771773" y="947064"/>
                <a:ext cx="1021770" cy="19334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𝐖𝐗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51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1773" y="947064"/>
                <a:ext cx="1021770" cy="193346"/>
              </a:xfrm>
              <a:prstGeom prst="rect">
                <a:avLst/>
              </a:prstGeom>
              <a:blipFill>
                <a:blip r:embed="rId2"/>
                <a:stretch>
                  <a:fillRect l="-6098" r="-6098" b="-8125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0" name="3x2  3x3 3x2"/>
          <p:cNvSpPr txBox="1"/>
          <p:nvPr/>
        </p:nvSpPr>
        <p:spPr>
          <a:xfrm>
            <a:off x="6663736" y="1290643"/>
            <a:ext cx="140039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3x2  3x3 3x2</a:t>
            </a:r>
          </a:p>
        </p:txBody>
      </p:sp>
      <p:cxnSp>
        <p:nvCxnSpPr>
          <p:cNvPr id="50" name="Connection Line">
            <a:extLst>
              <a:ext uri="{FF2B5EF4-FFF2-40B4-BE49-F238E27FC236}">
                <a16:creationId xmlns:a16="http://schemas.microsoft.com/office/drawing/2014/main" id="{29DBC52D-B291-3A4F-AE56-F2F5472EA514}"/>
              </a:ext>
            </a:extLst>
          </p:cNvPr>
          <p:cNvCxnSpPr>
            <a:cxnSpLocks/>
          </p:cNvCxnSpPr>
          <p:nvPr/>
        </p:nvCxnSpPr>
        <p:spPr>
          <a:xfrm>
            <a:off x="4656968" y="3967136"/>
            <a:ext cx="294785" cy="40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1" name="Connection Line">
            <a:extLst>
              <a:ext uri="{FF2B5EF4-FFF2-40B4-BE49-F238E27FC236}">
                <a16:creationId xmlns:a16="http://schemas.microsoft.com/office/drawing/2014/main" id="{E7B3C060-B3F3-1647-989D-F54ACD2D9E15}"/>
              </a:ext>
            </a:extLst>
          </p:cNvPr>
          <p:cNvCxnSpPr>
            <a:cxnSpLocks/>
          </p:cNvCxnSpPr>
          <p:nvPr/>
        </p:nvCxnSpPr>
        <p:spPr>
          <a:xfrm>
            <a:off x="3708264" y="2743895"/>
            <a:ext cx="294785" cy="40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2" name="Connection Line">
            <a:extLst>
              <a:ext uri="{FF2B5EF4-FFF2-40B4-BE49-F238E27FC236}">
                <a16:creationId xmlns:a16="http://schemas.microsoft.com/office/drawing/2014/main" id="{20A63478-434E-F641-BA31-237961B42276}"/>
              </a:ext>
            </a:extLst>
          </p:cNvPr>
          <p:cNvCxnSpPr>
            <a:cxnSpLocks/>
          </p:cNvCxnSpPr>
          <p:nvPr/>
        </p:nvCxnSpPr>
        <p:spPr>
          <a:xfrm>
            <a:off x="4674426" y="2712781"/>
            <a:ext cx="294785" cy="40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3" name="Connection Line">
            <a:extLst>
              <a:ext uri="{FF2B5EF4-FFF2-40B4-BE49-F238E27FC236}">
                <a16:creationId xmlns:a16="http://schemas.microsoft.com/office/drawing/2014/main" id="{98E75375-6D62-CC43-97AA-DA75884F6BBC}"/>
              </a:ext>
            </a:extLst>
          </p:cNvPr>
          <p:cNvCxnSpPr>
            <a:cxnSpLocks/>
          </p:cNvCxnSpPr>
          <p:nvPr/>
        </p:nvCxnSpPr>
        <p:spPr>
          <a:xfrm>
            <a:off x="4674425" y="1606798"/>
            <a:ext cx="294785" cy="40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4" name="Connection Line">
            <a:extLst>
              <a:ext uri="{FF2B5EF4-FFF2-40B4-BE49-F238E27FC236}">
                <a16:creationId xmlns:a16="http://schemas.microsoft.com/office/drawing/2014/main" id="{DF8F459F-F93C-C54C-9CCD-368446274CBB}"/>
              </a:ext>
            </a:extLst>
          </p:cNvPr>
          <p:cNvCxnSpPr>
            <a:cxnSpLocks/>
          </p:cNvCxnSpPr>
          <p:nvPr/>
        </p:nvCxnSpPr>
        <p:spPr>
          <a:xfrm>
            <a:off x="3746292" y="1549800"/>
            <a:ext cx="294785" cy="40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30782493-B551-6848-9E27-A1381B34B080}"/>
              </a:ext>
            </a:extLst>
          </p:cNvPr>
          <p:cNvSpPr/>
          <p:nvPr/>
        </p:nvSpPr>
        <p:spPr>
          <a:xfrm>
            <a:off x="6321320" y="3321072"/>
            <a:ext cx="1182723" cy="570367"/>
          </a:xfrm>
          <a:prstGeom prst="wedgeRoundRectCallout">
            <a:avLst>
              <a:gd name="adj1" fmla="val -261919"/>
              <a:gd name="adj2" fmla="val -150829"/>
              <a:gd name="adj3" fmla="val 16667"/>
            </a:avLst>
          </a:prstGeom>
          <a:solidFill>
            <a:schemeClr val="accent5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输出下移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5" name="Rounded Rectangular Callout 34">
            <a:extLst>
              <a:ext uri="{FF2B5EF4-FFF2-40B4-BE49-F238E27FC236}">
                <a16:creationId xmlns:a16="http://schemas.microsoft.com/office/drawing/2014/main" id="{4E0BBCBA-36E2-1A48-9E34-9D6E6DEFEE3D}"/>
              </a:ext>
            </a:extLst>
          </p:cNvPr>
          <p:cNvSpPr/>
          <p:nvPr/>
        </p:nvSpPr>
        <p:spPr>
          <a:xfrm>
            <a:off x="416456" y="2043316"/>
            <a:ext cx="1163866" cy="570367"/>
          </a:xfrm>
          <a:prstGeom prst="wedgeRoundRectCallout">
            <a:avLst>
              <a:gd name="adj1" fmla="val 203944"/>
              <a:gd name="adj2" fmla="val -110749"/>
              <a:gd name="adj3" fmla="val 16667"/>
            </a:avLst>
          </a:prstGeom>
          <a:solidFill>
            <a:schemeClr val="accent5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>
              <a:spcBef>
                <a:spcPts val="900"/>
              </a:spcBef>
            </a:pPr>
            <a:r>
              <a:rPr lang="ja-JP" altLang="en-US" sz="2000" b="1">
                <a:solidFill>
                  <a:schemeClr val="bg1"/>
                </a:solidFill>
              </a:rPr>
              <a:t>输入左移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0175161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Matrix Multiplication with Systolic Arra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具有脉动阵列的矩阵乘法</a:t>
            </a:r>
            <a:endParaRPr dirty="0"/>
          </a:p>
        </p:txBody>
      </p:sp>
      <p:sp>
        <p:nvSpPr>
          <p:cNvPr id="488" name="w11"/>
          <p:cNvSpPr/>
          <p:nvPr/>
        </p:nvSpPr>
        <p:spPr>
          <a:xfrm>
            <a:off x="3054349" y="1190695"/>
            <a:ext cx="653917" cy="66407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endParaRPr baseline="-5999" dirty="0"/>
          </a:p>
        </p:txBody>
      </p:sp>
      <p:sp>
        <p:nvSpPr>
          <p:cNvPr id="489" name="w12…"/>
          <p:cNvSpPr/>
          <p:nvPr/>
        </p:nvSpPr>
        <p:spPr>
          <a:xfrm>
            <a:off x="3054349" y="2384790"/>
            <a:ext cx="653917" cy="66407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lang="en-US" sz="1200" dirty="0"/>
              <a:t>x</a:t>
            </a:r>
            <a:r>
              <a:rPr lang="en-US" sz="1200" baseline="-5999" dirty="0"/>
              <a:t>22</a:t>
            </a:r>
            <a:r>
              <a:rPr lang="en-US" altLang="zh-CN" sz="1200" baseline="-5999" dirty="0"/>
              <a:t> </a:t>
            </a:r>
            <a:r>
              <a:rPr lang="en-US" dirty="0"/>
              <a:t>w</a:t>
            </a:r>
            <a:r>
              <a:rPr lang="en-US" baseline="-5999" dirty="0"/>
              <a:t>1</a:t>
            </a:r>
            <a:r>
              <a:rPr lang="en-US" altLang="zh-CN" baseline="-5999" dirty="0"/>
              <a:t>2</a:t>
            </a:r>
            <a:r>
              <a:rPr lang="zh-CN" altLang="en-US" baseline="-5999" dirty="0"/>
              <a:t> </a:t>
            </a:r>
            <a:endParaRPr lang="en-US" altLang="zh-CN" baseline="-5999" dirty="0"/>
          </a:p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lang="en-US" altLang="zh-CN" baseline="-5999" dirty="0"/>
              <a:t>+</a:t>
            </a:r>
            <a:r>
              <a:rPr lang="zh-CN" altLang="en-US" baseline="-5999" dirty="0"/>
              <a:t> </a:t>
            </a:r>
            <a:r>
              <a:rPr lang="en-US" sz="1200" dirty="0"/>
              <a:t>x</a:t>
            </a:r>
            <a:r>
              <a:rPr lang="en-US" sz="1200" baseline="-5999" dirty="0"/>
              <a:t>12</a:t>
            </a:r>
            <a:r>
              <a:rPr lang="zh-CN" altLang="en-US" sz="1200" baseline="-5999" dirty="0"/>
              <a:t> </a:t>
            </a:r>
            <a:r>
              <a:rPr lang="en-US" dirty="0"/>
              <a:t>w</a:t>
            </a:r>
            <a:r>
              <a:rPr lang="en-US" sz="1200" baseline="-5999" dirty="0"/>
              <a:t>1</a:t>
            </a:r>
            <a:r>
              <a:rPr lang="en-US" altLang="zh-CN" sz="1200" baseline="-5999" dirty="0"/>
              <a:t>1</a:t>
            </a:r>
            <a:endParaRPr lang="en-US" baseline="-5999" dirty="0"/>
          </a:p>
        </p:txBody>
      </p:sp>
      <p:sp>
        <p:nvSpPr>
          <p:cNvPr id="490" name="w13"/>
          <p:cNvSpPr/>
          <p:nvPr/>
        </p:nvSpPr>
        <p:spPr>
          <a:xfrm>
            <a:off x="3054349" y="3633925"/>
            <a:ext cx="653917" cy="66407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lnSpc>
                <a:spcPts val="740"/>
              </a:lnSpc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lang="en-US" sz="1200" dirty="0"/>
              <a:t>x</a:t>
            </a:r>
            <a:r>
              <a:rPr lang="en-US" sz="1200" baseline="-5999" dirty="0"/>
              <a:t>3</a:t>
            </a:r>
            <a:r>
              <a:rPr lang="en-US" altLang="zh-CN" sz="1200" baseline="-5999" dirty="0"/>
              <a:t>1 </a:t>
            </a:r>
            <a:r>
              <a:rPr lang="en-US" dirty="0"/>
              <a:t>w</a:t>
            </a:r>
            <a:r>
              <a:rPr lang="en-US" baseline="-5999" dirty="0"/>
              <a:t>13</a:t>
            </a:r>
            <a:r>
              <a:rPr lang="zh-CN" altLang="en-US" baseline="-5999" dirty="0"/>
              <a:t> </a:t>
            </a:r>
            <a:endParaRPr lang="en-US" altLang="zh-CN" baseline="-5999" dirty="0"/>
          </a:p>
          <a:p>
            <a:pPr algn="ctr">
              <a:lnSpc>
                <a:spcPts val="740"/>
              </a:lnSpc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lang="en-US" altLang="zh-CN" baseline="-5999" dirty="0"/>
              <a:t>+</a:t>
            </a:r>
            <a:r>
              <a:rPr lang="zh-CN" altLang="en-US" baseline="-5999" dirty="0"/>
              <a:t> </a:t>
            </a:r>
            <a:r>
              <a:rPr lang="en-US" sz="1200" dirty="0"/>
              <a:t>x</a:t>
            </a:r>
            <a:r>
              <a:rPr lang="en-US" sz="1200" baseline="-5999" dirty="0"/>
              <a:t>2</a:t>
            </a:r>
            <a:r>
              <a:rPr lang="en-US" altLang="zh-CN" sz="1200" baseline="-5999" dirty="0"/>
              <a:t>1</a:t>
            </a:r>
            <a:r>
              <a:rPr lang="zh-CN" altLang="en-US" sz="1200" baseline="-5999" dirty="0"/>
              <a:t> </a:t>
            </a:r>
            <a:r>
              <a:rPr dirty="0"/>
              <a:t>w</a:t>
            </a:r>
            <a:r>
              <a:rPr baseline="-5999" dirty="0"/>
              <a:t>1</a:t>
            </a:r>
            <a:r>
              <a:rPr lang="en-US" baseline="-5999" dirty="0"/>
              <a:t>2</a:t>
            </a:r>
          </a:p>
          <a:p>
            <a:pPr algn="ctr">
              <a:lnSpc>
                <a:spcPts val="740"/>
              </a:lnSpc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lang="en-US" altLang="zh-CN" baseline="-5999" dirty="0"/>
              <a:t>+</a:t>
            </a:r>
            <a:r>
              <a:rPr lang="zh-CN" altLang="en-US" baseline="-5999" dirty="0"/>
              <a:t> </a:t>
            </a:r>
            <a:r>
              <a:rPr lang="en-US" sz="1200" dirty="0"/>
              <a:t>x</a:t>
            </a:r>
            <a:r>
              <a:rPr lang="en-US" sz="1200" baseline="-5999" dirty="0"/>
              <a:t>1</a:t>
            </a:r>
            <a:r>
              <a:rPr lang="en-US" altLang="zh-CN" sz="1200" baseline="-5999" dirty="0"/>
              <a:t>1</a:t>
            </a:r>
            <a:r>
              <a:rPr lang="zh-CN" altLang="en-US" sz="1200" baseline="-5999" dirty="0"/>
              <a:t> </a:t>
            </a:r>
            <a:r>
              <a:rPr lang="en-US" dirty="0"/>
              <a:t>w</a:t>
            </a:r>
            <a:r>
              <a:rPr lang="en-US" sz="1200" baseline="-5999" dirty="0"/>
              <a:t>1</a:t>
            </a:r>
            <a:r>
              <a:rPr lang="en-US" altLang="zh-CN" sz="1200" baseline="-5999" dirty="0"/>
              <a:t>1</a:t>
            </a:r>
            <a:endParaRPr lang="en-US" baseline="-5999" dirty="0"/>
          </a:p>
        </p:txBody>
      </p:sp>
      <p:cxnSp>
        <p:nvCxnSpPr>
          <p:cNvPr id="491" name="Connection Line"/>
          <p:cNvCxnSpPr>
            <a:cxnSpLocks/>
            <a:stCxn id="488" idx="2"/>
            <a:endCxn id="489" idx="0"/>
          </p:cNvCxnSpPr>
          <p:nvPr/>
        </p:nvCxnSpPr>
        <p:spPr>
          <a:xfrm>
            <a:off x="3381308" y="1854773"/>
            <a:ext cx="0" cy="53001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492" name="Connection Line"/>
          <p:cNvCxnSpPr>
            <a:cxnSpLocks/>
            <a:stCxn id="489" idx="2"/>
            <a:endCxn id="490" idx="0"/>
          </p:cNvCxnSpPr>
          <p:nvPr/>
        </p:nvCxnSpPr>
        <p:spPr>
          <a:xfrm>
            <a:off x="3381308" y="3048868"/>
            <a:ext cx="0" cy="58505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495" name="Connection Line"/>
          <p:cNvCxnSpPr>
            <a:cxnSpLocks/>
            <a:endCxn id="498" idx="1"/>
          </p:cNvCxnSpPr>
          <p:nvPr/>
        </p:nvCxnSpPr>
        <p:spPr>
          <a:xfrm>
            <a:off x="3708266" y="3961916"/>
            <a:ext cx="294785" cy="40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496" name="w21"/>
          <p:cNvSpPr/>
          <p:nvPr/>
        </p:nvSpPr>
        <p:spPr>
          <a:xfrm>
            <a:off x="4003051" y="1190695"/>
            <a:ext cx="653918" cy="66407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lang="en-US" sz="1200" dirty="0"/>
              <a:t>x</a:t>
            </a:r>
            <a:r>
              <a:rPr lang="en-US" sz="1200" baseline="-5999" dirty="0"/>
              <a:t>12</a:t>
            </a:r>
            <a:r>
              <a:rPr lang="en-US" altLang="zh-CN" sz="1200" baseline="-5999" dirty="0"/>
              <a:t> </a:t>
            </a:r>
            <a:r>
              <a:rPr dirty="0"/>
              <a:t>w</a:t>
            </a:r>
            <a:r>
              <a:rPr baseline="-5999" dirty="0"/>
              <a:t>21</a:t>
            </a:r>
          </a:p>
        </p:txBody>
      </p:sp>
      <p:sp>
        <p:nvSpPr>
          <p:cNvPr id="497" name="w22"/>
          <p:cNvSpPr/>
          <p:nvPr/>
        </p:nvSpPr>
        <p:spPr>
          <a:xfrm>
            <a:off x="4003051" y="2384790"/>
            <a:ext cx="653918" cy="66407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lang="en-US" sz="1200" dirty="0"/>
              <a:t>x</a:t>
            </a:r>
            <a:r>
              <a:rPr lang="en-US" sz="1200" baseline="-5999" dirty="0"/>
              <a:t>2</a:t>
            </a:r>
            <a:r>
              <a:rPr lang="en-US" altLang="zh-CN" sz="1200" baseline="-5999" dirty="0"/>
              <a:t>1 </a:t>
            </a:r>
            <a:r>
              <a:rPr lang="en-US" dirty="0"/>
              <a:t>w</a:t>
            </a:r>
            <a:r>
              <a:rPr lang="en-US" baseline="-5999" dirty="0"/>
              <a:t>2</a:t>
            </a:r>
            <a:r>
              <a:rPr lang="en-US" altLang="zh-CN" baseline="-5999" dirty="0"/>
              <a:t>2</a:t>
            </a:r>
            <a:r>
              <a:rPr lang="zh-CN" altLang="en-US" baseline="-5999" dirty="0"/>
              <a:t> </a:t>
            </a:r>
            <a:endParaRPr lang="en-US" altLang="zh-CN" baseline="-5999" dirty="0"/>
          </a:p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lang="en-US" altLang="zh-CN" baseline="-5999" dirty="0"/>
              <a:t>+</a:t>
            </a:r>
            <a:r>
              <a:rPr lang="zh-CN" altLang="en-US" baseline="-5999" dirty="0"/>
              <a:t> </a:t>
            </a:r>
            <a:r>
              <a:rPr lang="en-US" sz="1200" dirty="0"/>
              <a:t>x</a:t>
            </a:r>
            <a:r>
              <a:rPr lang="en-US" sz="1200" baseline="-5999" dirty="0"/>
              <a:t>1</a:t>
            </a:r>
            <a:r>
              <a:rPr lang="en-US" altLang="zh-CN" sz="1200" baseline="-5999" dirty="0"/>
              <a:t>1</a:t>
            </a:r>
            <a:r>
              <a:rPr lang="zh-CN" altLang="en-US" sz="1200" baseline="-5999" dirty="0"/>
              <a:t> </a:t>
            </a:r>
            <a:r>
              <a:rPr lang="en-US" dirty="0"/>
              <a:t>w</a:t>
            </a:r>
            <a:r>
              <a:rPr lang="en-US" altLang="zh-CN" sz="1200" baseline="-5999" dirty="0"/>
              <a:t>21</a:t>
            </a:r>
            <a:endParaRPr lang="en-US" baseline="-5999" dirty="0"/>
          </a:p>
        </p:txBody>
      </p:sp>
      <p:sp>
        <p:nvSpPr>
          <p:cNvPr id="498" name="w23"/>
          <p:cNvSpPr/>
          <p:nvPr/>
        </p:nvSpPr>
        <p:spPr>
          <a:xfrm>
            <a:off x="4003051" y="3633925"/>
            <a:ext cx="653918" cy="66407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w</a:t>
            </a:r>
            <a:r>
              <a:rPr baseline="-5999"/>
              <a:t>23</a:t>
            </a:r>
          </a:p>
        </p:txBody>
      </p:sp>
      <p:cxnSp>
        <p:nvCxnSpPr>
          <p:cNvPr id="499" name="Connection Line"/>
          <p:cNvCxnSpPr>
            <a:cxnSpLocks/>
            <a:stCxn id="496" idx="2"/>
            <a:endCxn id="497" idx="0"/>
          </p:cNvCxnSpPr>
          <p:nvPr/>
        </p:nvCxnSpPr>
        <p:spPr>
          <a:xfrm>
            <a:off x="4330010" y="1854773"/>
            <a:ext cx="0" cy="53001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00" name="Connection Line"/>
          <p:cNvCxnSpPr>
            <a:cxnSpLocks/>
            <a:stCxn id="497" idx="2"/>
            <a:endCxn id="498" idx="0"/>
          </p:cNvCxnSpPr>
          <p:nvPr/>
        </p:nvCxnSpPr>
        <p:spPr>
          <a:xfrm>
            <a:off x="4330010" y="3048868"/>
            <a:ext cx="0" cy="58505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504" name="w31"/>
          <p:cNvSpPr/>
          <p:nvPr/>
        </p:nvSpPr>
        <p:spPr>
          <a:xfrm>
            <a:off x="4951752" y="1190695"/>
            <a:ext cx="653917" cy="66407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lang="en-US" sz="1200" dirty="0"/>
              <a:t>x</a:t>
            </a:r>
            <a:r>
              <a:rPr lang="en-US" sz="1200" baseline="-5999" dirty="0"/>
              <a:t>11</a:t>
            </a:r>
            <a:r>
              <a:rPr lang="en-US" dirty="0"/>
              <a:t>w</a:t>
            </a:r>
            <a:r>
              <a:rPr lang="en-US" baseline="-5999" dirty="0"/>
              <a:t>31</a:t>
            </a:r>
          </a:p>
        </p:txBody>
      </p:sp>
      <p:sp>
        <p:nvSpPr>
          <p:cNvPr id="505" name="w32"/>
          <p:cNvSpPr/>
          <p:nvPr/>
        </p:nvSpPr>
        <p:spPr>
          <a:xfrm>
            <a:off x="4951752" y="2384790"/>
            <a:ext cx="653917" cy="66407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w</a:t>
            </a:r>
            <a:r>
              <a:rPr baseline="-5999"/>
              <a:t>32</a:t>
            </a:r>
          </a:p>
        </p:txBody>
      </p:sp>
      <p:sp>
        <p:nvSpPr>
          <p:cNvPr id="506" name="w33"/>
          <p:cNvSpPr/>
          <p:nvPr/>
        </p:nvSpPr>
        <p:spPr>
          <a:xfrm>
            <a:off x="4951752" y="3633925"/>
            <a:ext cx="653917" cy="66407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w</a:t>
            </a:r>
            <a:r>
              <a:rPr baseline="-5999"/>
              <a:t>33</a:t>
            </a:r>
          </a:p>
        </p:txBody>
      </p:sp>
      <p:cxnSp>
        <p:nvCxnSpPr>
          <p:cNvPr id="507" name="Connection Line"/>
          <p:cNvCxnSpPr>
            <a:cxnSpLocks/>
            <a:stCxn id="504" idx="2"/>
            <a:endCxn id="505" idx="0"/>
          </p:cNvCxnSpPr>
          <p:nvPr/>
        </p:nvCxnSpPr>
        <p:spPr>
          <a:xfrm>
            <a:off x="5278711" y="1854773"/>
            <a:ext cx="0" cy="53001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08" name="Connection Line"/>
          <p:cNvCxnSpPr>
            <a:cxnSpLocks/>
            <a:stCxn id="505" idx="2"/>
            <a:endCxn id="506" idx="0"/>
          </p:cNvCxnSpPr>
          <p:nvPr/>
        </p:nvCxnSpPr>
        <p:spPr>
          <a:xfrm>
            <a:off x="5278711" y="3048868"/>
            <a:ext cx="0" cy="58505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509" name="Time 0"/>
          <p:cNvSpPr txBox="1"/>
          <p:nvPr/>
        </p:nvSpPr>
        <p:spPr>
          <a:xfrm>
            <a:off x="321761" y="1190695"/>
            <a:ext cx="97718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时间步</a:t>
            </a:r>
            <a:r>
              <a:rPr dirty="0"/>
              <a:t> </a:t>
            </a:r>
            <a:r>
              <a:rPr lang="en-US" altLang="zh-CN" dirty="0"/>
              <a:t>3</a:t>
            </a:r>
            <a:endParaRPr dirty="0"/>
          </a:p>
        </p:txBody>
      </p:sp>
      <p:sp>
        <p:nvSpPr>
          <p:cNvPr id="516" name="x32"/>
          <p:cNvSpPr txBox="1"/>
          <p:nvPr/>
        </p:nvSpPr>
        <p:spPr>
          <a:xfrm>
            <a:off x="2376595" y="3748526"/>
            <a:ext cx="3507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sz="1400"/>
              <a:t>x</a:t>
            </a:r>
            <a:r>
              <a:rPr sz="1400" baseline="-5999"/>
              <a:t>32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9" name="Equation"/>
              <p:cNvSpPr txBox="1"/>
              <p:nvPr/>
            </p:nvSpPr>
            <p:spPr>
              <a:xfrm>
                <a:off x="6771773" y="947064"/>
                <a:ext cx="1021770" cy="19334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𝐖𝐗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51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1773" y="947064"/>
                <a:ext cx="1021770" cy="193346"/>
              </a:xfrm>
              <a:prstGeom prst="rect">
                <a:avLst/>
              </a:prstGeom>
              <a:blipFill>
                <a:blip r:embed="rId2"/>
                <a:stretch>
                  <a:fillRect l="-6098" r="-6098" b="-8125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0" name="3x2  3x3 3x2"/>
          <p:cNvSpPr txBox="1"/>
          <p:nvPr/>
        </p:nvSpPr>
        <p:spPr>
          <a:xfrm>
            <a:off x="6663736" y="1290643"/>
            <a:ext cx="140039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3x2  3x3 3x2</a:t>
            </a:r>
          </a:p>
        </p:txBody>
      </p:sp>
      <p:cxnSp>
        <p:nvCxnSpPr>
          <p:cNvPr id="50" name="Connection Line">
            <a:extLst>
              <a:ext uri="{FF2B5EF4-FFF2-40B4-BE49-F238E27FC236}">
                <a16:creationId xmlns:a16="http://schemas.microsoft.com/office/drawing/2014/main" id="{29DBC52D-B291-3A4F-AE56-F2F5472EA514}"/>
              </a:ext>
            </a:extLst>
          </p:cNvPr>
          <p:cNvCxnSpPr>
            <a:cxnSpLocks/>
          </p:cNvCxnSpPr>
          <p:nvPr/>
        </p:nvCxnSpPr>
        <p:spPr>
          <a:xfrm>
            <a:off x="4656968" y="3967136"/>
            <a:ext cx="294785" cy="40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1" name="Connection Line">
            <a:extLst>
              <a:ext uri="{FF2B5EF4-FFF2-40B4-BE49-F238E27FC236}">
                <a16:creationId xmlns:a16="http://schemas.microsoft.com/office/drawing/2014/main" id="{E7B3C060-B3F3-1647-989D-F54ACD2D9E15}"/>
              </a:ext>
            </a:extLst>
          </p:cNvPr>
          <p:cNvCxnSpPr>
            <a:cxnSpLocks/>
          </p:cNvCxnSpPr>
          <p:nvPr/>
        </p:nvCxnSpPr>
        <p:spPr>
          <a:xfrm>
            <a:off x="3708264" y="2743895"/>
            <a:ext cx="294785" cy="40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2" name="Connection Line">
            <a:extLst>
              <a:ext uri="{FF2B5EF4-FFF2-40B4-BE49-F238E27FC236}">
                <a16:creationId xmlns:a16="http://schemas.microsoft.com/office/drawing/2014/main" id="{20A63478-434E-F641-BA31-237961B42276}"/>
              </a:ext>
            </a:extLst>
          </p:cNvPr>
          <p:cNvCxnSpPr>
            <a:cxnSpLocks/>
          </p:cNvCxnSpPr>
          <p:nvPr/>
        </p:nvCxnSpPr>
        <p:spPr>
          <a:xfrm>
            <a:off x="4674426" y="2712781"/>
            <a:ext cx="294785" cy="40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3" name="Connection Line">
            <a:extLst>
              <a:ext uri="{FF2B5EF4-FFF2-40B4-BE49-F238E27FC236}">
                <a16:creationId xmlns:a16="http://schemas.microsoft.com/office/drawing/2014/main" id="{98E75375-6D62-CC43-97AA-DA75884F6BBC}"/>
              </a:ext>
            </a:extLst>
          </p:cNvPr>
          <p:cNvCxnSpPr>
            <a:cxnSpLocks/>
          </p:cNvCxnSpPr>
          <p:nvPr/>
        </p:nvCxnSpPr>
        <p:spPr>
          <a:xfrm>
            <a:off x="4674425" y="1606798"/>
            <a:ext cx="294785" cy="40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4" name="Connection Line">
            <a:extLst>
              <a:ext uri="{FF2B5EF4-FFF2-40B4-BE49-F238E27FC236}">
                <a16:creationId xmlns:a16="http://schemas.microsoft.com/office/drawing/2014/main" id="{DF8F459F-F93C-C54C-9CCD-368446274CBB}"/>
              </a:ext>
            </a:extLst>
          </p:cNvPr>
          <p:cNvCxnSpPr>
            <a:cxnSpLocks/>
          </p:cNvCxnSpPr>
          <p:nvPr/>
        </p:nvCxnSpPr>
        <p:spPr>
          <a:xfrm>
            <a:off x="3746292" y="1549800"/>
            <a:ext cx="294785" cy="40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30" name="Rounded Rectangular Callout 29">
            <a:extLst>
              <a:ext uri="{FF2B5EF4-FFF2-40B4-BE49-F238E27FC236}">
                <a16:creationId xmlns:a16="http://schemas.microsoft.com/office/drawing/2014/main" id="{C08FA818-F86B-A54A-829A-0BEB1E1EB53F}"/>
              </a:ext>
            </a:extLst>
          </p:cNvPr>
          <p:cNvSpPr/>
          <p:nvPr/>
        </p:nvSpPr>
        <p:spPr>
          <a:xfrm>
            <a:off x="416456" y="2043316"/>
            <a:ext cx="1163866" cy="570367"/>
          </a:xfrm>
          <a:prstGeom prst="wedgeRoundRectCallout">
            <a:avLst>
              <a:gd name="adj1" fmla="val 203944"/>
              <a:gd name="adj2" fmla="val -110749"/>
              <a:gd name="adj3" fmla="val 16667"/>
            </a:avLst>
          </a:prstGeom>
          <a:solidFill>
            <a:schemeClr val="accent5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>
              <a:spcBef>
                <a:spcPts val="900"/>
              </a:spcBef>
            </a:pPr>
            <a:r>
              <a:rPr lang="ja-JP" altLang="en-US" sz="2000" b="1">
                <a:solidFill>
                  <a:schemeClr val="bg1"/>
                </a:solidFill>
              </a:rPr>
              <a:t>输入左移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1" name="Rounded Rectangular Callout 30">
            <a:extLst>
              <a:ext uri="{FF2B5EF4-FFF2-40B4-BE49-F238E27FC236}">
                <a16:creationId xmlns:a16="http://schemas.microsoft.com/office/drawing/2014/main" id="{471CA90B-82B8-6D4D-90E7-D542017748E5}"/>
              </a:ext>
            </a:extLst>
          </p:cNvPr>
          <p:cNvSpPr/>
          <p:nvPr/>
        </p:nvSpPr>
        <p:spPr>
          <a:xfrm>
            <a:off x="6180411" y="4056303"/>
            <a:ext cx="1182723" cy="570367"/>
          </a:xfrm>
          <a:prstGeom prst="wedgeRoundRectCallout">
            <a:avLst>
              <a:gd name="adj1" fmla="val -261079"/>
              <a:gd name="adj2" fmla="val -41046"/>
              <a:gd name="adj3" fmla="val 16667"/>
            </a:avLst>
          </a:prstGeom>
          <a:solidFill>
            <a:schemeClr val="accent5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输出下移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7016930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Matrix Multiplication with Systolic Arra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具有脉动阵列的矩阵乘法</a:t>
            </a:r>
            <a:endParaRPr dirty="0"/>
          </a:p>
        </p:txBody>
      </p:sp>
      <p:sp>
        <p:nvSpPr>
          <p:cNvPr id="488" name="w11"/>
          <p:cNvSpPr/>
          <p:nvPr/>
        </p:nvSpPr>
        <p:spPr>
          <a:xfrm>
            <a:off x="3054349" y="1190695"/>
            <a:ext cx="653917" cy="66407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endParaRPr baseline="-5999" dirty="0"/>
          </a:p>
        </p:txBody>
      </p:sp>
      <p:sp>
        <p:nvSpPr>
          <p:cNvPr id="489" name="w12…"/>
          <p:cNvSpPr/>
          <p:nvPr/>
        </p:nvSpPr>
        <p:spPr>
          <a:xfrm>
            <a:off x="3054349" y="2384790"/>
            <a:ext cx="653917" cy="66407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endParaRPr lang="en-US" sz="1200" baseline="-5999" dirty="0"/>
          </a:p>
        </p:txBody>
      </p:sp>
      <p:sp>
        <p:nvSpPr>
          <p:cNvPr id="490" name="w13"/>
          <p:cNvSpPr/>
          <p:nvPr/>
        </p:nvSpPr>
        <p:spPr>
          <a:xfrm>
            <a:off x="3054349" y="3633925"/>
            <a:ext cx="653917" cy="66407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lnSpc>
                <a:spcPts val="740"/>
              </a:lnSpc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lang="en-US" sz="1200" dirty="0"/>
              <a:t>x</a:t>
            </a:r>
            <a:r>
              <a:rPr lang="en-US" sz="1200" baseline="-5999" dirty="0"/>
              <a:t>32</a:t>
            </a:r>
            <a:r>
              <a:rPr lang="en-US" altLang="zh-CN" sz="1200" baseline="-5999" dirty="0"/>
              <a:t> </a:t>
            </a:r>
            <a:r>
              <a:rPr lang="en-US" dirty="0"/>
              <a:t>w</a:t>
            </a:r>
            <a:r>
              <a:rPr lang="en-US" baseline="-5999" dirty="0"/>
              <a:t>13</a:t>
            </a:r>
            <a:r>
              <a:rPr lang="zh-CN" altLang="en-US" baseline="-5999" dirty="0"/>
              <a:t> </a:t>
            </a:r>
            <a:endParaRPr lang="en-US" altLang="zh-CN" baseline="-5999" dirty="0"/>
          </a:p>
          <a:p>
            <a:pPr algn="ctr">
              <a:lnSpc>
                <a:spcPts val="740"/>
              </a:lnSpc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lang="en-US" altLang="zh-CN" baseline="-5999" dirty="0"/>
              <a:t>+</a:t>
            </a:r>
            <a:r>
              <a:rPr lang="zh-CN" altLang="en-US" baseline="-5999" dirty="0"/>
              <a:t> </a:t>
            </a:r>
            <a:r>
              <a:rPr lang="en-US" sz="1200" dirty="0"/>
              <a:t>x</a:t>
            </a:r>
            <a:r>
              <a:rPr lang="en-US" sz="1200" baseline="-5999" dirty="0"/>
              <a:t>22</a:t>
            </a:r>
            <a:r>
              <a:rPr lang="zh-CN" altLang="en-US" sz="1200" baseline="-5999" dirty="0"/>
              <a:t> </a:t>
            </a:r>
            <a:r>
              <a:rPr dirty="0"/>
              <a:t>w</a:t>
            </a:r>
            <a:r>
              <a:rPr baseline="-5999" dirty="0"/>
              <a:t>1</a:t>
            </a:r>
            <a:r>
              <a:rPr lang="en-US" baseline="-5999" dirty="0"/>
              <a:t>2</a:t>
            </a:r>
          </a:p>
          <a:p>
            <a:pPr algn="ctr">
              <a:lnSpc>
                <a:spcPts val="740"/>
              </a:lnSpc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lang="en-US" altLang="zh-CN" baseline="-5999" dirty="0"/>
              <a:t>+</a:t>
            </a:r>
            <a:r>
              <a:rPr lang="zh-CN" altLang="en-US" baseline="-5999" dirty="0"/>
              <a:t> </a:t>
            </a:r>
            <a:r>
              <a:rPr lang="en-US" sz="1200" dirty="0"/>
              <a:t>x</a:t>
            </a:r>
            <a:r>
              <a:rPr lang="en-US" sz="1200" baseline="-5999" dirty="0"/>
              <a:t>12</a:t>
            </a:r>
            <a:r>
              <a:rPr lang="zh-CN" altLang="en-US" sz="1200" baseline="-5999" dirty="0"/>
              <a:t> </a:t>
            </a:r>
            <a:r>
              <a:rPr lang="en-US" dirty="0"/>
              <a:t>w</a:t>
            </a:r>
            <a:r>
              <a:rPr lang="en-US" sz="1200" baseline="-5999" dirty="0"/>
              <a:t>1</a:t>
            </a:r>
            <a:r>
              <a:rPr lang="en-US" altLang="zh-CN" sz="1200" baseline="-5999" dirty="0"/>
              <a:t>1</a:t>
            </a:r>
            <a:endParaRPr lang="en-US" baseline="-5999" dirty="0"/>
          </a:p>
        </p:txBody>
      </p:sp>
      <p:cxnSp>
        <p:nvCxnSpPr>
          <p:cNvPr id="491" name="Connection Line"/>
          <p:cNvCxnSpPr>
            <a:cxnSpLocks/>
            <a:stCxn id="488" idx="2"/>
            <a:endCxn id="489" idx="0"/>
          </p:cNvCxnSpPr>
          <p:nvPr/>
        </p:nvCxnSpPr>
        <p:spPr>
          <a:xfrm>
            <a:off x="3381308" y="1854773"/>
            <a:ext cx="0" cy="53001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492" name="Connection Line"/>
          <p:cNvCxnSpPr>
            <a:cxnSpLocks/>
            <a:stCxn id="489" idx="2"/>
            <a:endCxn id="490" idx="0"/>
          </p:cNvCxnSpPr>
          <p:nvPr/>
        </p:nvCxnSpPr>
        <p:spPr>
          <a:xfrm>
            <a:off x="3381308" y="3048868"/>
            <a:ext cx="0" cy="58505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495" name="Connection Line"/>
          <p:cNvCxnSpPr>
            <a:cxnSpLocks/>
            <a:endCxn id="498" idx="1"/>
          </p:cNvCxnSpPr>
          <p:nvPr/>
        </p:nvCxnSpPr>
        <p:spPr>
          <a:xfrm>
            <a:off x="3708266" y="3961916"/>
            <a:ext cx="294785" cy="40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496" name="w21"/>
          <p:cNvSpPr/>
          <p:nvPr/>
        </p:nvSpPr>
        <p:spPr>
          <a:xfrm>
            <a:off x="4003051" y="1190695"/>
            <a:ext cx="653918" cy="66407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endParaRPr baseline="-5999" dirty="0"/>
          </a:p>
        </p:txBody>
      </p:sp>
      <p:sp>
        <p:nvSpPr>
          <p:cNvPr id="497" name="w22"/>
          <p:cNvSpPr/>
          <p:nvPr/>
        </p:nvSpPr>
        <p:spPr>
          <a:xfrm>
            <a:off x="4003051" y="2384790"/>
            <a:ext cx="653918" cy="66407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lang="en-US" sz="1200" dirty="0"/>
              <a:t>x</a:t>
            </a:r>
            <a:r>
              <a:rPr lang="en-US" sz="1200" baseline="-5999" dirty="0"/>
              <a:t>22</a:t>
            </a:r>
            <a:r>
              <a:rPr lang="en-US" altLang="zh-CN" sz="1200" baseline="-5999" dirty="0"/>
              <a:t> </a:t>
            </a:r>
            <a:r>
              <a:rPr lang="en-US" sz="1200" dirty="0"/>
              <a:t>w</a:t>
            </a:r>
            <a:r>
              <a:rPr lang="en-US" sz="1200" baseline="-5999" dirty="0"/>
              <a:t>2</a:t>
            </a:r>
            <a:r>
              <a:rPr lang="en-US" altLang="zh-CN" sz="1200" baseline="-5999" dirty="0"/>
              <a:t>2</a:t>
            </a:r>
            <a:r>
              <a:rPr lang="zh-CN" altLang="en-US" sz="1200" baseline="-5999" dirty="0"/>
              <a:t> </a:t>
            </a:r>
            <a:r>
              <a:rPr lang="en-US" altLang="zh-CN" sz="1200" baseline="-5999" dirty="0"/>
              <a:t>+</a:t>
            </a:r>
            <a:r>
              <a:rPr lang="zh-CN" altLang="en-US" sz="1200" baseline="-5999" dirty="0"/>
              <a:t> </a:t>
            </a:r>
            <a:r>
              <a:rPr lang="en-US" sz="1200" dirty="0"/>
              <a:t>x</a:t>
            </a:r>
            <a:r>
              <a:rPr lang="en-US" sz="1200" baseline="-5999" dirty="0"/>
              <a:t>12 </a:t>
            </a:r>
            <a:r>
              <a:rPr lang="en-US" sz="1200" dirty="0"/>
              <a:t>w</a:t>
            </a:r>
            <a:r>
              <a:rPr lang="en-US" altLang="zh-CN" sz="1200" baseline="-5999" dirty="0"/>
              <a:t>21</a:t>
            </a:r>
            <a:endParaRPr lang="en-US" sz="1200" baseline="-5999" dirty="0"/>
          </a:p>
        </p:txBody>
      </p:sp>
      <p:sp>
        <p:nvSpPr>
          <p:cNvPr id="498" name="w23"/>
          <p:cNvSpPr/>
          <p:nvPr/>
        </p:nvSpPr>
        <p:spPr>
          <a:xfrm>
            <a:off x="4003051" y="3633925"/>
            <a:ext cx="653918" cy="66407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lnSpc>
                <a:spcPts val="740"/>
              </a:lnSpc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lang="en-US" sz="1200" dirty="0"/>
              <a:t>x</a:t>
            </a:r>
            <a:r>
              <a:rPr lang="en-US" sz="1200" baseline="-5999" dirty="0"/>
              <a:t>31</a:t>
            </a:r>
            <a:r>
              <a:rPr lang="en-US" altLang="zh-CN" sz="1200" baseline="-5999" dirty="0"/>
              <a:t> </a:t>
            </a:r>
            <a:r>
              <a:rPr lang="en-US" dirty="0"/>
              <a:t>w</a:t>
            </a:r>
            <a:r>
              <a:rPr lang="en-US" baseline="-5999" dirty="0"/>
              <a:t>23</a:t>
            </a:r>
            <a:r>
              <a:rPr lang="en-US" altLang="zh-CN" baseline="-5999" dirty="0"/>
              <a:t> </a:t>
            </a:r>
          </a:p>
          <a:p>
            <a:pPr algn="ctr">
              <a:lnSpc>
                <a:spcPts val="740"/>
              </a:lnSpc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lang="en-US" altLang="zh-CN" baseline="-5999" dirty="0"/>
              <a:t>+ </a:t>
            </a:r>
            <a:r>
              <a:rPr lang="en-US" sz="1200" dirty="0"/>
              <a:t>x</a:t>
            </a:r>
            <a:r>
              <a:rPr lang="en-US" sz="1200" baseline="-5999" dirty="0"/>
              <a:t>21</a:t>
            </a:r>
            <a:r>
              <a:rPr lang="en-US" altLang="zh-CN" sz="1200" baseline="-5999" dirty="0"/>
              <a:t> </a:t>
            </a:r>
            <a:r>
              <a:rPr lang="en-US" dirty="0"/>
              <a:t>w</a:t>
            </a:r>
            <a:r>
              <a:rPr lang="en-US" baseline="-5999" dirty="0"/>
              <a:t>22</a:t>
            </a:r>
          </a:p>
          <a:p>
            <a:pPr algn="ctr">
              <a:lnSpc>
                <a:spcPts val="740"/>
              </a:lnSpc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lang="en-US" altLang="zh-CN" baseline="-5999" dirty="0"/>
              <a:t>+ </a:t>
            </a:r>
            <a:r>
              <a:rPr lang="en-US" sz="1200" dirty="0"/>
              <a:t>x</a:t>
            </a:r>
            <a:r>
              <a:rPr lang="en-US" sz="1200" baseline="-5999" dirty="0"/>
              <a:t>11</a:t>
            </a:r>
            <a:r>
              <a:rPr lang="en-US" altLang="zh-CN" sz="1200" baseline="-5999" dirty="0"/>
              <a:t> </a:t>
            </a:r>
            <a:r>
              <a:rPr lang="en-US" dirty="0"/>
              <a:t>w</a:t>
            </a:r>
            <a:r>
              <a:rPr lang="en-US" sz="1200" baseline="-5999" dirty="0"/>
              <a:t>2</a:t>
            </a:r>
            <a:r>
              <a:rPr lang="en-US" altLang="zh-CN" sz="1200" baseline="-5999" dirty="0"/>
              <a:t>1</a:t>
            </a:r>
            <a:endParaRPr lang="en-US" baseline="-5999" dirty="0"/>
          </a:p>
        </p:txBody>
      </p:sp>
      <p:cxnSp>
        <p:nvCxnSpPr>
          <p:cNvPr id="499" name="Connection Line"/>
          <p:cNvCxnSpPr>
            <a:cxnSpLocks/>
            <a:stCxn id="496" idx="2"/>
            <a:endCxn id="497" idx="0"/>
          </p:cNvCxnSpPr>
          <p:nvPr/>
        </p:nvCxnSpPr>
        <p:spPr>
          <a:xfrm>
            <a:off x="4330010" y="1854773"/>
            <a:ext cx="0" cy="53001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00" name="Connection Line"/>
          <p:cNvCxnSpPr>
            <a:cxnSpLocks/>
            <a:stCxn id="497" idx="2"/>
            <a:endCxn id="498" idx="0"/>
          </p:cNvCxnSpPr>
          <p:nvPr/>
        </p:nvCxnSpPr>
        <p:spPr>
          <a:xfrm>
            <a:off x="4330010" y="3048868"/>
            <a:ext cx="0" cy="58505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504" name="w31"/>
          <p:cNvSpPr/>
          <p:nvPr/>
        </p:nvSpPr>
        <p:spPr>
          <a:xfrm>
            <a:off x="4951752" y="1190695"/>
            <a:ext cx="653917" cy="66407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lang="en-US" sz="1200" dirty="0"/>
              <a:t>x</a:t>
            </a:r>
            <a:r>
              <a:rPr lang="en-US" sz="1200" baseline="-5999" dirty="0"/>
              <a:t>12</a:t>
            </a:r>
            <a:r>
              <a:rPr lang="en-US" dirty="0"/>
              <a:t>w</a:t>
            </a:r>
            <a:r>
              <a:rPr lang="en-US" baseline="-5999" dirty="0"/>
              <a:t>31</a:t>
            </a:r>
          </a:p>
        </p:txBody>
      </p:sp>
      <p:sp>
        <p:nvSpPr>
          <p:cNvPr id="505" name="w32"/>
          <p:cNvSpPr/>
          <p:nvPr/>
        </p:nvSpPr>
        <p:spPr>
          <a:xfrm>
            <a:off x="4951752" y="2384790"/>
            <a:ext cx="653917" cy="66407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rPr lang="en-US" sz="1200" dirty="0"/>
              <a:t>x</a:t>
            </a:r>
            <a:r>
              <a:rPr lang="en-US" sz="1200" baseline="-25000" dirty="0"/>
              <a:t>21</a:t>
            </a:r>
            <a:r>
              <a:rPr lang="en-US" sz="1200" dirty="0"/>
              <a:t>w</a:t>
            </a:r>
            <a:r>
              <a:rPr lang="en-US" sz="1200" baseline="-25000" dirty="0"/>
              <a:t>32+ </a:t>
            </a:r>
            <a:r>
              <a:rPr lang="en-US" sz="1200" dirty="0"/>
              <a:t>x</a:t>
            </a:r>
            <a:r>
              <a:rPr lang="en-US" sz="1200" baseline="-25000" dirty="0"/>
              <a:t>11</a:t>
            </a:r>
            <a:r>
              <a:rPr lang="en-US" sz="1200" dirty="0"/>
              <a:t>w</a:t>
            </a:r>
            <a:r>
              <a:rPr lang="en-US" sz="1200" baseline="-25000" dirty="0"/>
              <a:t>31</a:t>
            </a:r>
            <a:endParaRPr lang="en-US" sz="1200" dirty="0"/>
          </a:p>
        </p:txBody>
      </p:sp>
      <p:sp>
        <p:nvSpPr>
          <p:cNvPr id="506" name="w33"/>
          <p:cNvSpPr/>
          <p:nvPr/>
        </p:nvSpPr>
        <p:spPr>
          <a:xfrm>
            <a:off x="4951752" y="3633925"/>
            <a:ext cx="653917" cy="66407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w</a:t>
            </a:r>
            <a:r>
              <a:rPr baseline="-5999"/>
              <a:t>33</a:t>
            </a:r>
          </a:p>
        </p:txBody>
      </p:sp>
      <p:cxnSp>
        <p:nvCxnSpPr>
          <p:cNvPr id="507" name="Connection Line"/>
          <p:cNvCxnSpPr>
            <a:cxnSpLocks/>
            <a:stCxn id="504" idx="2"/>
            <a:endCxn id="505" idx="0"/>
          </p:cNvCxnSpPr>
          <p:nvPr/>
        </p:nvCxnSpPr>
        <p:spPr>
          <a:xfrm>
            <a:off x="5278711" y="1854773"/>
            <a:ext cx="0" cy="53001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08" name="Connection Line"/>
          <p:cNvCxnSpPr>
            <a:cxnSpLocks/>
            <a:stCxn id="505" idx="2"/>
            <a:endCxn id="506" idx="0"/>
          </p:cNvCxnSpPr>
          <p:nvPr/>
        </p:nvCxnSpPr>
        <p:spPr>
          <a:xfrm>
            <a:off x="5278711" y="3048868"/>
            <a:ext cx="0" cy="58505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509" name="Time 0"/>
          <p:cNvSpPr txBox="1"/>
          <p:nvPr/>
        </p:nvSpPr>
        <p:spPr>
          <a:xfrm>
            <a:off x="321761" y="1190695"/>
            <a:ext cx="97718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时间步</a:t>
            </a:r>
            <a:r>
              <a:rPr dirty="0"/>
              <a:t> </a:t>
            </a:r>
            <a:r>
              <a:rPr lang="en-US" dirty="0"/>
              <a:t>4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9" name="Equation"/>
              <p:cNvSpPr txBox="1"/>
              <p:nvPr/>
            </p:nvSpPr>
            <p:spPr>
              <a:xfrm>
                <a:off x="6771773" y="947064"/>
                <a:ext cx="1021770" cy="19334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𝐖𝐗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51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1773" y="947064"/>
                <a:ext cx="1021770" cy="193346"/>
              </a:xfrm>
              <a:prstGeom prst="rect">
                <a:avLst/>
              </a:prstGeom>
              <a:blipFill>
                <a:blip r:embed="rId2"/>
                <a:stretch>
                  <a:fillRect l="-6098" r="-6098" b="-8125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0" name="3x2  3x3 3x2"/>
          <p:cNvSpPr txBox="1"/>
          <p:nvPr/>
        </p:nvSpPr>
        <p:spPr>
          <a:xfrm>
            <a:off x="6663736" y="1290643"/>
            <a:ext cx="140039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3x2  3x3 3x2</a:t>
            </a:r>
          </a:p>
        </p:txBody>
      </p:sp>
      <p:cxnSp>
        <p:nvCxnSpPr>
          <p:cNvPr id="50" name="Connection Line">
            <a:extLst>
              <a:ext uri="{FF2B5EF4-FFF2-40B4-BE49-F238E27FC236}">
                <a16:creationId xmlns:a16="http://schemas.microsoft.com/office/drawing/2014/main" id="{29DBC52D-B291-3A4F-AE56-F2F5472EA514}"/>
              </a:ext>
            </a:extLst>
          </p:cNvPr>
          <p:cNvCxnSpPr>
            <a:cxnSpLocks/>
          </p:cNvCxnSpPr>
          <p:nvPr/>
        </p:nvCxnSpPr>
        <p:spPr>
          <a:xfrm>
            <a:off x="4656968" y="3967136"/>
            <a:ext cx="294785" cy="40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1" name="Connection Line">
            <a:extLst>
              <a:ext uri="{FF2B5EF4-FFF2-40B4-BE49-F238E27FC236}">
                <a16:creationId xmlns:a16="http://schemas.microsoft.com/office/drawing/2014/main" id="{E7B3C060-B3F3-1647-989D-F54ACD2D9E15}"/>
              </a:ext>
            </a:extLst>
          </p:cNvPr>
          <p:cNvCxnSpPr>
            <a:cxnSpLocks/>
          </p:cNvCxnSpPr>
          <p:nvPr/>
        </p:nvCxnSpPr>
        <p:spPr>
          <a:xfrm>
            <a:off x="3708264" y="2743895"/>
            <a:ext cx="294785" cy="40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2" name="Connection Line">
            <a:extLst>
              <a:ext uri="{FF2B5EF4-FFF2-40B4-BE49-F238E27FC236}">
                <a16:creationId xmlns:a16="http://schemas.microsoft.com/office/drawing/2014/main" id="{20A63478-434E-F641-BA31-237961B42276}"/>
              </a:ext>
            </a:extLst>
          </p:cNvPr>
          <p:cNvCxnSpPr>
            <a:cxnSpLocks/>
          </p:cNvCxnSpPr>
          <p:nvPr/>
        </p:nvCxnSpPr>
        <p:spPr>
          <a:xfrm>
            <a:off x="4674426" y="2712781"/>
            <a:ext cx="294785" cy="40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3" name="Connection Line">
            <a:extLst>
              <a:ext uri="{FF2B5EF4-FFF2-40B4-BE49-F238E27FC236}">
                <a16:creationId xmlns:a16="http://schemas.microsoft.com/office/drawing/2014/main" id="{98E75375-6D62-CC43-97AA-DA75884F6BBC}"/>
              </a:ext>
            </a:extLst>
          </p:cNvPr>
          <p:cNvCxnSpPr>
            <a:cxnSpLocks/>
          </p:cNvCxnSpPr>
          <p:nvPr/>
        </p:nvCxnSpPr>
        <p:spPr>
          <a:xfrm>
            <a:off x="4674425" y="1606798"/>
            <a:ext cx="294785" cy="40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4" name="Connection Line">
            <a:extLst>
              <a:ext uri="{FF2B5EF4-FFF2-40B4-BE49-F238E27FC236}">
                <a16:creationId xmlns:a16="http://schemas.microsoft.com/office/drawing/2014/main" id="{DF8F459F-F93C-C54C-9CCD-368446274CBB}"/>
              </a:ext>
            </a:extLst>
          </p:cNvPr>
          <p:cNvCxnSpPr>
            <a:cxnSpLocks/>
          </p:cNvCxnSpPr>
          <p:nvPr/>
        </p:nvCxnSpPr>
        <p:spPr>
          <a:xfrm>
            <a:off x="3746292" y="1549800"/>
            <a:ext cx="294785" cy="40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30" name="y11">
            <a:extLst>
              <a:ext uri="{FF2B5EF4-FFF2-40B4-BE49-F238E27FC236}">
                <a16:creationId xmlns:a16="http://schemas.microsoft.com/office/drawing/2014/main" id="{72F7818E-6040-2A4A-BE17-8EA48E59FC17}"/>
              </a:ext>
            </a:extLst>
          </p:cNvPr>
          <p:cNvSpPr txBox="1"/>
          <p:nvPr/>
        </p:nvSpPr>
        <p:spPr>
          <a:xfrm>
            <a:off x="3208505" y="4618804"/>
            <a:ext cx="345605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sz="1600" dirty="0"/>
              <a:t>y</a:t>
            </a:r>
            <a:r>
              <a:rPr sz="1600" baseline="-5999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54339245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Matrix Multiplication with Systolic Arra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具有脉动阵列的矩阵乘法</a:t>
            </a:r>
            <a:endParaRPr dirty="0"/>
          </a:p>
        </p:txBody>
      </p:sp>
      <p:sp>
        <p:nvSpPr>
          <p:cNvPr id="651" name="Square"/>
          <p:cNvSpPr/>
          <p:nvPr/>
        </p:nvSpPr>
        <p:spPr>
          <a:xfrm>
            <a:off x="3054350" y="1190695"/>
            <a:ext cx="546836" cy="55055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52" name="PE…"/>
          <p:cNvSpPr/>
          <p:nvPr/>
        </p:nvSpPr>
        <p:spPr>
          <a:xfrm>
            <a:off x="3054350" y="2067261"/>
            <a:ext cx="546836" cy="55055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endParaRPr dirty="0"/>
          </a:p>
        </p:txBody>
      </p:sp>
      <p:sp>
        <p:nvSpPr>
          <p:cNvPr id="653" name="Square"/>
          <p:cNvSpPr/>
          <p:nvPr/>
        </p:nvSpPr>
        <p:spPr>
          <a:xfrm>
            <a:off x="3054350" y="2943827"/>
            <a:ext cx="546836" cy="55055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654" name="Connection Line"/>
          <p:cNvCxnSpPr>
            <a:stCxn id="651" idx="0"/>
            <a:endCxn id="652" idx="0"/>
          </p:cNvCxnSpPr>
          <p:nvPr/>
        </p:nvCxnSpPr>
        <p:spPr>
          <a:xfrm>
            <a:off x="3327767" y="1465974"/>
            <a:ext cx="1" cy="87656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655" name="Connection Line"/>
          <p:cNvCxnSpPr>
            <a:stCxn id="652" idx="0"/>
            <a:endCxn id="653" idx="0"/>
          </p:cNvCxnSpPr>
          <p:nvPr/>
        </p:nvCxnSpPr>
        <p:spPr>
          <a:xfrm>
            <a:off x="3327767" y="2342540"/>
            <a:ext cx="1" cy="876566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656" name="Connection Line"/>
          <p:cNvCxnSpPr>
            <a:stCxn id="651" idx="0"/>
            <a:endCxn id="659" idx="0"/>
          </p:cNvCxnSpPr>
          <p:nvPr/>
        </p:nvCxnSpPr>
        <p:spPr>
          <a:xfrm>
            <a:off x="3327767" y="1465974"/>
            <a:ext cx="948703" cy="1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657" name="Connection Line"/>
          <p:cNvCxnSpPr>
            <a:stCxn id="652" idx="0"/>
            <a:endCxn id="660" idx="0"/>
          </p:cNvCxnSpPr>
          <p:nvPr/>
        </p:nvCxnSpPr>
        <p:spPr>
          <a:xfrm>
            <a:off x="3327767" y="2342540"/>
            <a:ext cx="948703" cy="1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658" name="Connection Line"/>
          <p:cNvCxnSpPr>
            <a:stCxn id="653" idx="0"/>
            <a:endCxn id="661" idx="0"/>
          </p:cNvCxnSpPr>
          <p:nvPr/>
        </p:nvCxnSpPr>
        <p:spPr>
          <a:xfrm>
            <a:off x="3327767" y="3219105"/>
            <a:ext cx="948703" cy="1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659" name="Square"/>
          <p:cNvSpPr/>
          <p:nvPr/>
        </p:nvSpPr>
        <p:spPr>
          <a:xfrm>
            <a:off x="4003051" y="1190695"/>
            <a:ext cx="546837" cy="55055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60" name="Square"/>
          <p:cNvSpPr/>
          <p:nvPr/>
        </p:nvSpPr>
        <p:spPr>
          <a:xfrm>
            <a:off x="4003051" y="2067261"/>
            <a:ext cx="546837" cy="55055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61" name="Square"/>
          <p:cNvSpPr/>
          <p:nvPr/>
        </p:nvSpPr>
        <p:spPr>
          <a:xfrm>
            <a:off x="4003051" y="2943827"/>
            <a:ext cx="546837" cy="55055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662" name="Connection Line"/>
          <p:cNvCxnSpPr>
            <a:stCxn id="659" idx="0"/>
            <a:endCxn id="660" idx="0"/>
          </p:cNvCxnSpPr>
          <p:nvPr/>
        </p:nvCxnSpPr>
        <p:spPr>
          <a:xfrm>
            <a:off x="4276469" y="1465974"/>
            <a:ext cx="1" cy="87656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663" name="Connection Line"/>
          <p:cNvCxnSpPr>
            <a:stCxn id="660" idx="0"/>
            <a:endCxn id="661" idx="0"/>
          </p:cNvCxnSpPr>
          <p:nvPr/>
        </p:nvCxnSpPr>
        <p:spPr>
          <a:xfrm>
            <a:off x="4276469" y="2342540"/>
            <a:ext cx="1" cy="876566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664" name="Connection Line"/>
          <p:cNvCxnSpPr>
            <a:stCxn id="659" idx="0"/>
            <a:endCxn id="667" idx="0"/>
          </p:cNvCxnSpPr>
          <p:nvPr/>
        </p:nvCxnSpPr>
        <p:spPr>
          <a:xfrm>
            <a:off x="4276469" y="1465974"/>
            <a:ext cx="948703" cy="1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665" name="Connection Line"/>
          <p:cNvCxnSpPr>
            <a:stCxn id="660" idx="0"/>
            <a:endCxn id="668" idx="0"/>
          </p:cNvCxnSpPr>
          <p:nvPr/>
        </p:nvCxnSpPr>
        <p:spPr>
          <a:xfrm>
            <a:off x="4276469" y="2342540"/>
            <a:ext cx="948703" cy="1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666" name="Connection Line"/>
          <p:cNvCxnSpPr>
            <a:stCxn id="661" idx="0"/>
            <a:endCxn id="669" idx="0"/>
          </p:cNvCxnSpPr>
          <p:nvPr/>
        </p:nvCxnSpPr>
        <p:spPr>
          <a:xfrm>
            <a:off x="4276469" y="3219105"/>
            <a:ext cx="948703" cy="1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667" name="Square"/>
          <p:cNvSpPr/>
          <p:nvPr/>
        </p:nvSpPr>
        <p:spPr>
          <a:xfrm>
            <a:off x="4951753" y="1190695"/>
            <a:ext cx="546836" cy="55055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68" name="Square"/>
          <p:cNvSpPr/>
          <p:nvPr/>
        </p:nvSpPr>
        <p:spPr>
          <a:xfrm>
            <a:off x="4951753" y="2067261"/>
            <a:ext cx="546836" cy="55055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69" name="Square"/>
          <p:cNvSpPr/>
          <p:nvPr/>
        </p:nvSpPr>
        <p:spPr>
          <a:xfrm>
            <a:off x="4951753" y="2943827"/>
            <a:ext cx="546836" cy="55055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670" name="Connection Line"/>
          <p:cNvCxnSpPr>
            <a:stCxn id="667" idx="0"/>
            <a:endCxn id="668" idx="0"/>
          </p:cNvCxnSpPr>
          <p:nvPr/>
        </p:nvCxnSpPr>
        <p:spPr>
          <a:xfrm>
            <a:off x="5225171" y="1465974"/>
            <a:ext cx="1" cy="87656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671" name="Connection Line"/>
          <p:cNvCxnSpPr>
            <a:stCxn id="668" idx="0"/>
            <a:endCxn id="669" idx="0"/>
          </p:cNvCxnSpPr>
          <p:nvPr/>
        </p:nvCxnSpPr>
        <p:spPr>
          <a:xfrm>
            <a:off x="5225171" y="2342540"/>
            <a:ext cx="1" cy="876566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673" name="y12"/>
          <p:cNvSpPr txBox="1"/>
          <p:nvPr/>
        </p:nvSpPr>
        <p:spPr>
          <a:xfrm>
            <a:off x="3181092" y="3800789"/>
            <a:ext cx="29335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y</a:t>
            </a:r>
            <a:r>
              <a:rPr baseline="-5999"/>
              <a:t>12</a:t>
            </a:r>
          </a:p>
        </p:txBody>
      </p:sp>
      <p:sp>
        <p:nvSpPr>
          <p:cNvPr id="674" name="x32w23+ x22w22+x12w21"/>
          <p:cNvSpPr txBox="1"/>
          <p:nvPr/>
        </p:nvSpPr>
        <p:spPr>
          <a:xfrm>
            <a:off x="3990351" y="2909178"/>
            <a:ext cx="576679" cy="619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x</a:t>
            </a:r>
            <a:r>
              <a:rPr baseline="-5999"/>
              <a:t>32</a:t>
            </a:r>
            <a:r>
              <a:t>w</a:t>
            </a:r>
            <a:r>
              <a:rPr baseline="-5999"/>
              <a:t>23+ </a:t>
            </a:r>
            <a:r>
              <a:t>x</a:t>
            </a:r>
            <a:r>
              <a:rPr baseline="-5999"/>
              <a:t>22</a:t>
            </a:r>
            <a:r>
              <a:t>w</a:t>
            </a:r>
            <a:r>
              <a:rPr baseline="-5999"/>
              <a:t>22+</a:t>
            </a:r>
            <a:r>
              <a:t>x</a:t>
            </a:r>
            <a:r>
              <a:rPr baseline="-5999"/>
              <a:t>12</a:t>
            </a:r>
            <a:r>
              <a:t>w</a:t>
            </a:r>
            <a:r>
              <a:rPr baseline="-5999"/>
              <a:t>21</a:t>
            </a:r>
          </a:p>
        </p:txBody>
      </p:sp>
      <p:sp>
        <p:nvSpPr>
          <p:cNvPr id="675" name="x22w22+ x12w31"/>
          <p:cNvSpPr txBox="1"/>
          <p:nvPr/>
        </p:nvSpPr>
        <p:spPr>
          <a:xfrm>
            <a:off x="4939053" y="2118872"/>
            <a:ext cx="572236" cy="741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x</a:t>
            </a:r>
            <a:r>
              <a:rPr baseline="-5999"/>
              <a:t>22</a:t>
            </a:r>
            <a:r>
              <a:t>w</a:t>
            </a:r>
            <a:r>
              <a:rPr baseline="-5999"/>
              <a:t>22+ </a:t>
            </a:r>
            <a:r>
              <a:t>x</a:t>
            </a:r>
            <a:r>
              <a:rPr baseline="-5999"/>
              <a:t>12</a:t>
            </a:r>
            <a:r>
              <a:t>w</a:t>
            </a:r>
            <a:r>
              <a:rPr baseline="-5999"/>
              <a:t>31</a:t>
            </a:r>
          </a:p>
        </p:txBody>
      </p:sp>
      <p:sp>
        <p:nvSpPr>
          <p:cNvPr id="676" name="y11"/>
          <p:cNvSpPr txBox="1"/>
          <p:nvPr/>
        </p:nvSpPr>
        <p:spPr>
          <a:xfrm>
            <a:off x="3184863" y="4212269"/>
            <a:ext cx="285810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y</a:t>
            </a:r>
            <a:r>
              <a:rPr baseline="-5999"/>
              <a:t>11</a:t>
            </a:r>
          </a:p>
        </p:txBody>
      </p:sp>
      <p:sp>
        <p:nvSpPr>
          <p:cNvPr id="677" name="y21"/>
          <p:cNvSpPr txBox="1"/>
          <p:nvPr/>
        </p:nvSpPr>
        <p:spPr>
          <a:xfrm>
            <a:off x="4129794" y="3800789"/>
            <a:ext cx="29335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y</a:t>
            </a:r>
            <a:r>
              <a:rPr baseline="-5999"/>
              <a:t>21</a:t>
            </a:r>
          </a:p>
        </p:txBody>
      </p:sp>
      <p:sp>
        <p:nvSpPr>
          <p:cNvPr id="678" name="x31w23+ x21w22+x11w21"/>
          <p:cNvSpPr txBox="1"/>
          <p:nvPr/>
        </p:nvSpPr>
        <p:spPr>
          <a:xfrm>
            <a:off x="4936831" y="2931126"/>
            <a:ext cx="576679" cy="619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x</a:t>
            </a:r>
            <a:r>
              <a:rPr baseline="-5999"/>
              <a:t>31</a:t>
            </a:r>
            <a:r>
              <a:t>w</a:t>
            </a:r>
            <a:r>
              <a:rPr baseline="-5999"/>
              <a:t>23+ </a:t>
            </a:r>
            <a:r>
              <a:t>x</a:t>
            </a:r>
            <a:r>
              <a:rPr baseline="-5999"/>
              <a:t>21</a:t>
            </a:r>
            <a:r>
              <a:t>w</a:t>
            </a:r>
            <a:r>
              <a:rPr baseline="-5999"/>
              <a:t>22+</a:t>
            </a:r>
            <a:r>
              <a:t>x</a:t>
            </a:r>
            <a:r>
              <a:rPr baseline="-5999"/>
              <a:t>11</a:t>
            </a:r>
            <a:r>
              <a:t>w</a:t>
            </a:r>
            <a:r>
              <a:rPr baseline="-5999"/>
              <a:t>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9" name="Equation"/>
              <p:cNvSpPr txBox="1"/>
              <p:nvPr/>
            </p:nvSpPr>
            <p:spPr>
              <a:xfrm>
                <a:off x="6771773" y="947064"/>
                <a:ext cx="1021770" cy="19334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𝐖𝐗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67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1773" y="947064"/>
                <a:ext cx="1021770" cy="193346"/>
              </a:xfrm>
              <a:prstGeom prst="rect">
                <a:avLst/>
              </a:prstGeom>
              <a:blipFill>
                <a:blip r:embed="rId2"/>
                <a:stretch>
                  <a:fillRect l="-6098" r="-6098" b="-8125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0" name="3x2  3x3 3x2"/>
          <p:cNvSpPr txBox="1"/>
          <p:nvPr/>
        </p:nvSpPr>
        <p:spPr>
          <a:xfrm>
            <a:off x="6663736" y="1290643"/>
            <a:ext cx="140039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3x2  3x3 3x2</a:t>
            </a:r>
          </a:p>
        </p:txBody>
      </p:sp>
      <p:sp>
        <p:nvSpPr>
          <p:cNvPr id="33" name="Time 0">
            <a:extLst>
              <a:ext uri="{FF2B5EF4-FFF2-40B4-BE49-F238E27FC236}">
                <a16:creationId xmlns:a16="http://schemas.microsoft.com/office/drawing/2014/main" id="{D4E67DDB-9E9F-E844-AFFE-0442CA63574E}"/>
              </a:ext>
            </a:extLst>
          </p:cNvPr>
          <p:cNvSpPr txBox="1"/>
          <p:nvPr/>
        </p:nvSpPr>
        <p:spPr>
          <a:xfrm>
            <a:off x="321761" y="1190695"/>
            <a:ext cx="97718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时间步</a:t>
            </a:r>
            <a:r>
              <a:rPr dirty="0"/>
              <a:t> </a:t>
            </a:r>
            <a:r>
              <a:rPr lang="en-US" dirty="0"/>
              <a:t>5</a:t>
            </a:r>
            <a:endParaRPr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wo Issues for Deep Neural Networ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深度神经网络的两个问题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Equation"/>
              <p:cNvSpPr txBox="1"/>
              <p:nvPr/>
            </p:nvSpPr>
            <p:spPr>
              <a:xfrm>
                <a:off x="3538968" y="2380207"/>
                <a:ext cx="1728597" cy="87171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limLoc m:val="undOvr"/>
                          <m:ctrlPr>
                            <a:rPr lang="ar-AE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ar-AE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ar-AE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f>
                            <m:fPr>
                              <m:ctrlPr>
                                <a:rPr lang="ar-AE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ar-AE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𝐡</m:t>
                                  </m:r>
                                </m:e>
                                <m:sup>
                                  <m:r>
                                    <a:rPr lang="ar-AE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ar-AE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ar-AE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ar-AE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𝐡</m:t>
                                  </m:r>
                                </m:e>
                                <m:sup>
                                  <m:r>
                                    <a:rPr lang="ar-AE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ar-AE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968" y="2380207"/>
                <a:ext cx="1728597" cy="871713"/>
              </a:xfrm>
              <a:prstGeom prst="rect">
                <a:avLst/>
              </a:prstGeom>
              <a:blipFill>
                <a:blip r:embed="rId2"/>
                <a:stretch>
                  <a:fillRect l="-36496" t="-111429" b="-17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435" y="1842376"/>
            <a:ext cx="2366045" cy="2086852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Gradient Exploding"/>
          <p:cNvSpPr txBox="1"/>
          <p:nvPr/>
        </p:nvSpPr>
        <p:spPr>
          <a:xfrm>
            <a:off x="1364138" y="1236529"/>
            <a:ext cx="1220845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梯度爆炸</a:t>
            </a:r>
            <a:endParaRPr dirty="0"/>
          </a:p>
        </p:txBody>
      </p:sp>
      <p:sp>
        <p:nvSpPr>
          <p:cNvPr id="169" name="Gradient Vanishing"/>
          <p:cNvSpPr txBox="1"/>
          <p:nvPr/>
        </p:nvSpPr>
        <p:spPr>
          <a:xfrm>
            <a:off x="6106406" y="1236529"/>
            <a:ext cx="1220845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梯度消失</a:t>
            </a:r>
            <a:endParaRPr dirty="0"/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4"/>
          <a:srcRect r="19975"/>
          <a:stretch>
            <a:fillRect/>
          </a:stretch>
        </p:blipFill>
        <p:spPr>
          <a:xfrm>
            <a:off x="5596054" y="1842140"/>
            <a:ext cx="2241721" cy="2087002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Equation"/>
              <p:cNvSpPr txBox="1"/>
              <p:nvPr/>
            </p:nvSpPr>
            <p:spPr>
              <a:xfrm>
                <a:off x="1206742" y="4279148"/>
                <a:ext cx="1872959" cy="24474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1.5</m:t>
                          </m:r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sup>
                      </m:sSup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≈4×</m:t>
                      </m:r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</m:sup>
                      </m:sSup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17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742" y="4279148"/>
                <a:ext cx="1872959" cy="244744"/>
              </a:xfrm>
              <a:prstGeom prst="rect">
                <a:avLst/>
              </a:prstGeom>
              <a:blipFill>
                <a:blip r:embed="rId5"/>
                <a:stretch>
                  <a:fillRect l="-4730" r="-8784" b="-45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Equation"/>
              <p:cNvSpPr txBox="1"/>
              <p:nvPr/>
            </p:nvSpPr>
            <p:spPr>
              <a:xfrm>
                <a:off x="5697575" y="4279148"/>
                <a:ext cx="2038509" cy="24474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0.8</m:t>
                          </m:r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sup>
                      </m:sSup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≈2×</m:t>
                      </m:r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−10</m:t>
                          </m:r>
                        </m:sup>
                      </m:sSup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17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575" y="4279148"/>
                <a:ext cx="2038509" cy="244744"/>
              </a:xfrm>
              <a:prstGeom prst="rect">
                <a:avLst/>
              </a:prstGeom>
              <a:blipFill>
                <a:blip r:embed="rId6"/>
                <a:stretch>
                  <a:fillRect l="-4348" r="-7453" b="-45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Matrix Multiplication with Systolic Arra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具有脉动阵列的矩阵乘法</a:t>
            </a:r>
            <a:endParaRPr dirty="0"/>
          </a:p>
        </p:txBody>
      </p:sp>
      <p:sp>
        <p:nvSpPr>
          <p:cNvPr id="683" name="Square"/>
          <p:cNvSpPr/>
          <p:nvPr/>
        </p:nvSpPr>
        <p:spPr>
          <a:xfrm>
            <a:off x="3054350" y="1190695"/>
            <a:ext cx="546836" cy="55055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84" name="PE…"/>
          <p:cNvSpPr/>
          <p:nvPr/>
        </p:nvSpPr>
        <p:spPr>
          <a:xfrm>
            <a:off x="3054350" y="2067261"/>
            <a:ext cx="546836" cy="55055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endParaRPr dirty="0"/>
          </a:p>
        </p:txBody>
      </p:sp>
      <p:sp>
        <p:nvSpPr>
          <p:cNvPr id="685" name="Square"/>
          <p:cNvSpPr/>
          <p:nvPr/>
        </p:nvSpPr>
        <p:spPr>
          <a:xfrm>
            <a:off x="3054350" y="2943827"/>
            <a:ext cx="546836" cy="55055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686" name="Connection Line"/>
          <p:cNvCxnSpPr>
            <a:stCxn id="683" idx="0"/>
            <a:endCxn id="684" idx="0"/>
          </p:cNvCxnSpPr>
          <p:nvPr/>
        </p:nvCxnSpPr>
        <p:spPr>
          <a:xfrm>
            <a:off x="3327767" y="1465974"/>
            <a:ext cx="1" cy="87656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687" name="Connection Line"/>
          <p:cNvCxnSpPr>
            <a:stCxn id="684" idx="0"/>
            <a:endCxn id="685" idx="0"/>
          </p:cNvCxnSpPr>
          <p:nvPr/>
        </p:nvCxnSpPr>
        <p:spPr>
          <a:xfrm>
            <a:off x="3327767" y="2342540"/>
            <a:ext cx="1" cy="876566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688" name="Connection Line"/>
          <p:cNvCxnSpPr>
            <a:stCxn id="683" idx="0"/>
            <a:endCxn id="691" idx="0"/>
          </p:cNvCxnSpPr>
          <p:nvPr/>
        </p:nvCxnSpPr>
        <p:spPr>
          <a:xfrm>
            <a:off x="3327767" y="1465974"/>
            <a:ext cx="948703" cy="1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689" name="Connection Line"/>
          <p:cNvCxnSpPr>
            <a:stCxn id="684" idx="0"/>
            <a:endCxn id="692" idx="0"/>
          </p:cNvCxnSpPr>
          <p:nvPr/>
        </p:nvCxnSpPr>
        <p:spPr>
          <a:xfrm>
            <a:off x="3327767" y="2342540"/>
            <a:ext cx="948703" cy="1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690" name="Connection Line"/>
          <p:cNvCxnSpPr>
            <a:stCxn id="685" idx="0"/>
            <a:endCxn id="693" idx="0"/>
          </p:cNvCxnSpPr>
          <p:nvPr/>
        </p:nvCxnSpPr>
        <p:spPr>
          <a:xfrm>
            <a:off x="3327767" y="3219105"/>
            <a:ext cx="948703" cy="1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691" name="Square"/>
          <p:cNvSpPr/>
          <p:nvPr/>
        </p:nvSpPr>
        <p:spPr>
          <a:xfrm>
            <a:off x="4003051" y="1190695"/>
            <a:ext cx="546837" cy="55055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2" name="Square"/>
          <p:cNvSpPr/>
          <p:nvPr/>
        </p:nvSpPr>
        <p:spPr>
          <a:xfrm>
            <a:off x="4003051" y="2067261"/>
            <a:ext cx="546837" cy="55055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3" name="Square"/>
          <p:cNvSpPr/>
          <p:nvPr/>
        </p:nvSpPr>
        <p:spPr>
          <a:xfrm>
            <a:off x="4003051" y="2943827"/>
            <a:ext cx="546837" cy="55055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694" name="Connection Line"/>
          <p:cNvCxnSpPr>
            <a:stCxn id="691" idx="0"/>
            <a:endCxn id="692" idx="0"/>
          </p:cNvCxnSpPr>
          <p:nvPr/>
        </p:nvCxnSpPr>
        <p:spPr>
          <a:xfrm>
            <a:off x="4276469" y="1465974"/>
            <a:ext cx="1" cy="87656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695" name="Connection Line"/>
          <p:cNvCxnSpPr>
            <a:stCxn id="692" idx="0"/>
            <a:endCxn id="693" idx="0"/>
          </p:cNvCxnSpPr>
          <p:nvPr/>
        </p:nvCxnSpPr>
        <p:spPr>
          <a:xfrm>
            <a:off x="4276469" y="2342540"/>
            <a:ext cx="1" cy="876566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696" name="Connection Line"/>
          <p:cNvCxnSpPr>
            <a:stCxn id="691" idx="0"/>
            <a:endCxn id="699" idx="0"/>
          </p:cNvCxnSpPr>
          <p:nvPr/>
        </p:nvCxnSpPr>
        <p:spPr>
          <a:xfrm>
            <a:off x="4276469" y="1465974"/>
            <a:ext cx="948703" cy="1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697" name="Connection Line"/>
          <p:cNvCxnSpPr>
            <a:stCxn id="692" idx="0"/>
            <a:endCxn id="700" idx="0"/>
          </p:cNvCxnSpPr>
          <p:nvPr/>
        </p:nvCxnSpPr>
        <p:spPr>
          <a:xfrm>
            <a:off x="4276469" y="2342540"/>
            <a:ext cx="948703" cy="1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698" name="Connection Line"/>
          <p:cNvCxnSpPr>
            <a:stCxn id="693" idx="0"/>
            <a:endCxn id="701" idx="0"/>
          </p:cNvCxnSpPr>
          <p:nvPr/>
        </p:nvCxnSpPr>
        <p:spPr>
          <a:xfrm>
            <a:off x="4276469" y="3219105"/>
            <a:ext cx="948703" cy="1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699" name="Square"/>
          <p:cNvSpPr/>
          <p:nvPr/>
        </p:nvSpPr>
        <p:spPr>
          <a:xfrm>
            <a:off x="4951753" y="1190695"/>
            <a:ext cx="546836" cy="55055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00" name="Square"/>
          <p:cNvSpPr/>
          <p:nvPr/>
        </p:nvSpPr>
        <p:spPr>
          <a:xfrm>
            <a:off x="4951753" y="2067261"/>
            <a:ext cx="546836" cy="55055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01" name="Square"/>
          <p:cNvSpPr/>
          <p:nvPr/>
        </p:nvSpPr>
        <p:spPr>
          <a:xfrm>
            <a:off x="4951753" y="2943827"/>
            <a:ext cx="546836" cy="55055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702" name="Connection Line"/>
          <p:cNvCxnSpPr>
            <a:stCxn id="699" idx="0"/>
            <a:endCxn id="700" idx="0"/>
          </p:cNvCxnSpPr>
          <p:nvPr/>
        </p:nvCxnSpPr>
        <p:spPr>
          <a:xfrm>
            <a:off x="5225171" y="1465974"/>
            <a:ext cx="1" cy="87656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703" name="Connection Line"/>
          <p:cNvCxnSpPr>
            <a:stCxn id="700" idx="0"/>
            <a:endCxn id="701" idx="0"/>
          </p:cNvCxnSpPr>
          <p:nvPr/>
        </p:nvCxnSpPr>
        <p:spPr>
          <a:xfrm>
            <a:off x="5225171" y="2342540"/>
            <a:ext cx="1" cy="876566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705" name="y12"/>
          <p:cNvSpPr txBox="1"/>
          <p:nvPr/>
        </p:nvSpPr>
        <p:spPr>
          <a:xfrm>
            <a:off x="3140452" y="4146229"/>
            <a:ext cx="29335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y</a:t>
            </a:r>
            <a:r>
              <a:rPr baseline="-5999"/>
              <a:t>12</a:t>
            </a:r>
          </a:p>
        </p:txBody>
      </p:sp>
      <p:sp>
        <p:nvSpPr>
          <p:cNvPr id="706" name="y11"/>
          <p:cNvSpPr txBox="1"/>
          <p:nvPr/>
        </p:nvSpPr>
        <p:spPr>
          <a:xfrm>
            <a:off x="3144222" y="4557709"/>
            <a:ext cx="28581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dirty="0"/>
              <a:t>y</a:t>
            </a:r>
            <a:r>
              <a:rPr baseline="-5999" dirty="0"/>
              <a:t>11</a:t>
            </a:r>
          </a:p>
        </p:txBody>
      </p:sp>
      <p:sp>
        <p:nvSpPr>
          <p:cNvPr id="707" name="y21"/>
          <p:cNvSpPr txBox="1"/>
          <p:nvPr/>
        </p:nvSpPr>
        <p:spPr>
          <a:xfrm>
            <a:off x="4089153" y="4146229"/>
            <a:ext cx="293352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y</a:t>
            </a:r>
            <a:r>
              <a:rPr baseline="-5999"/>
              <a:t>21</a:t>
            </a:r>
          </a:p>
        </p:txBody>
      </p:sp>
      <p:sp>
        <p:nvSpPr>
          <p:cNvPr id="708" name="x33w23+ x23w22+x13w21"/>
          <p:cNvSpPr txBox="1"/>
          <p:nvPr/>
        </p:nvSpPr>
        <p:spPr>
          <a:xfrm>
            <a:off x="4936831" y="2931126"/>
            <a:ext cx="576679" cy="619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x</a:t>
            </a:r>
            <a:r>
              <a:rPr baseline="-5999"/>
              <a:t>33</a:t>
            </a:r>
            <a:r>
              <a:t>w</a:t>
            </a:r>
            <a:r>
              <a:rPr baseline="-5999"/>
              <a:t>23+ </a:t>
            </a:r>
            <a:r>
              <a:t>x</a:t>
            </a:r>
            <a:r>
              <a:rPr baseline="-5999"/>
              <a:t>23</a:t>
            </a:r>
            <a:r>
              <a:t>w</a:t>
            </a:r>
            <a:r>
              <a:rPr baseline="-5999"/>
              <a:t>22+</a:t>
            </a:r>
            <a:r>
              <a:t>x</a:t>
            </a:r>
            <a:r>
              <a:rPr baseline="-5999"/>
              <a:t>13</a:t>
            </a:r>
            <a:r>
              <a:t>w</a:t>
            </a:r>
            <a:r>
              <a:rPr baseline="-5999"/>
              <a:t>21</a:t>
            </a:r>
          </a:p>
        </p:txBody>
      </p:sp>
      <p:sp>
        <p:nvSpPr>
          <p:cNvPr id="709" name="y22"/>
          <p:cNvSpPr txBox="1"/>
          <p:nvPr/>
        </p:nvSpPr>
        <p:spPr>
          <a:xfrm>
            <a:off x="4084074" y="3734749"/>
            <a:ext cx="29335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y</a:t>
            </a:r>
            <a:r>
              <a:rPr baseline="-5999"/>
              <a:t>22</a:t>
            </a:r>
          </a:p>
        </p:txBody>
      </p:sp>
      <p:sp>
        <p:nvSpPr>
          <p:cNvPr id="710" name="y22"/>
          <p:cNvSpPr txBox="1"/>
          <p:nvPr/>
        </p:nvSpPr>
        <p:spPr>
          <a:xfrm>
            <a:off x="5078495" y="3734749"/>
            <a:ext cx="293352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y</a:t>
            </a:r>
            <a:r>
              <a:rPr baseline="-5999"/>
              <a:t>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1" name="Equation"/>
              <p:cNvSpPr txBox="1"/>
              <p:nvPr/>
            </p:nvSpPr>
            <p:spPr>
              <a:xfrm>
                <a:off x="6771773" y="947064"/>
                <a:ext cx="1021770" cy="19334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𝐖𝐗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71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1773" y="947064"/>
                <a:ext cx="1021770" cy="193346"/>
              </a:xfrm>
              <a:prstGeom prst="rect">
                <a:avLst/>
              </a:prstGeom>
              <a:blipFill>
                <a:blip r:embed="rId2"/>
                <a:stretch>
                  <a:fillRect l="-6098" r="-6098" b="-8125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2" name="3x2  3x3 3x2"/>
          <p:cNvSpPr txBox="1"/>
          <p:nvPr/>
        </p:nvSpPr>
        <p:spPr>
          <a:xfrm>
            <a:off x="6663736" y="1290643"/>
            <a:ext cx="140039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3x2  3x3 3x2</a:t>
            </a:r>
          </a:p>
        </p:txBody>
      </p:sp>
      <p:sp>
        <p:nvSpPr>
          <p:cNvPr id="33" name="Time 0">
            <a:extLst>
              <a:ext uri="{FF2B5EF4-FFF2-40B4-BE49-F238E27FC236}">
                <a16:creationId xmlns:a16="http://schemas.microsoft.com/office/drawing/2014/main" id="{40DE04A6-7D48-644E-8419-867E2ACC753E}"/>
              </a:ext>
            </a:extLst>
          </p:cNvPr>
          <p:cNvSpPr txBox="1"/>
          <p:nvPr/>
        </p:nvSpPr>
        <p:spPr>
          <a:xfrm>
            <a:off x="321761" y="1190695"/>
            <a:ext cx="97718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时间步</a:t>
            </a:r>
            <a:r>
              <a:rPr dirty="0"/>
              <a:t> </a:t>
            </a:r>
            <a:r>
              <a:rPr lang="en-US" dirty="0"/>
              <a:t>6</a:t>
            </a:r>
            <a:endParaRPr dirty="0"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Matrix Multiplication with Systolic Arra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具有脉动阵列的矩阵乘法</a:t>
            </a:r>
            <a:endParaRPr dirty="0"/>
          </a:p>
        </p:txBody>
      </p:sp>
      <p:sp>
        <p:nvSpPr>
          <p:cNvPr id="715" name="Square"/>
          <p:cNvSpPr/>
          <p:nvPr/>
        </p:nvSpPr>
        <p:spPr>
          <a:xfrm>
            <a:off x="3084167" y="922340"/>
            <a:ext cx="546836" cy="55055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16" name="PE…"/>
          <p:cNvSpPr/>
          <p:nvPr/>
        </p:nvSpPr>
        <p:spPr>
          <a:xfrm>
            <a:off x="3084167" y="1798906"/>
            <a:ext cx="546836" cy="55055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endParaRPr dirty="0"/>
          </a:p>
        </p:txBody>
      </p:sp>
      <p:sp>
        <p:nvSpPr>
          <p:cNvPr id="717" name="Square"/>
          <p:cNvSpPr/>
          <p:nvPr/>
        </p:nvSpPr>
        <p:spPr>
          <a:xfrm>
            <a:off x="3084167" y="2675472"/>
            <a:ext cx="546836" cy="55055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718" name="Connection Line"/>
          <p:cNvCxnSpPr>
            <a:stCxn id="715" idx="0"/>
            <a:endCxn id="716" idx="0"/>
          </p:cNvCxnSpPr>
          <p:nvPr/>
        </p:nvCxnSpPr>
        <p:spPr>
          <a:xfrm>
            <a:off x="3357584" y="1197619"/>
            <a:ext cx="1" cy="87656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719" name="Connection Line"/>
          <p:cNvCxnSpPr>
            <a:stCxn id="716" idx="0"/>
            <a:endCxn id="717" idx="0"/>
          </p:cNvCxnSpPr>
          <p:nvPr/>
        </p:nvCxnSpPr>
        <p:spPr>
          <a:xfrm>
            <a:off x="3357584" y="2074185"/>
            <a:ext cx="1" cy="876566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720" name="Connection Line"/>
          <p:cNvCxnSpPr>
            <a:stCxn id="715" idx="0"/>
            <a:endCxn id="723" idx="0"/>
          </p:cNvCxnSpPr>
          <p:nvPr/>
        </p:nvCxnSpPr>
        <p:spPr>
          <a:xfrm>
            <a:off x="3357584" y="1197619"/>
            <a:ext cx="948703" cy="1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721" name="Connection Line"/>
          <p:cNvCxnSpPr>
            <a:stCxn id="716" idx="0"/>
            <a:endCxn id="724" idx="0"/>
          </p:cNvCxnSpPr>
          <p:nvPr/>
        </p:nvCxnSpPr>
        <p:spPr>
          <a:xfrm>
            <a:off x="3357584" y="2074185"/>
            <a:ext cx="948703" cy="1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722" name="Connection Line"/>
          <p:cNvCxnSpPr>
            <a:stCxn id="717" idx="0"/>
            <a:endCxn id="725" idx="0"/>
          </p:cNvCxnSpPr>
          <p:nvPr/>
        </p:nvCxnSpPr>
        <p:spPr>
          <a:xfrm>
            <a:off x="3357584" y="2950750"/>
            <a:ext cx="948703" cy="1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723" name="Square"/>
          <p:cNvSpPr/>
          <p:nvPr/>
        </p:nvSpPr>
        <p:spPr>
          <a:xfrm>
            <a:off x="4032868" y="922340"/>
            <a:ext cx="546837" cy="55055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24" name="Square"/>
          <p:cNvSpPr/>
          <p:nvPr/>
        </p:nvSpPr>
        <p:spPr>
          <a:xfrm>
            <a:off x="4032868" y="1798906"/>
            <a:ext cx="546837" cy="55055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25" name="Square"/>
          <p:cNvSpPr/>
          <p:nvPr/>
        </p:nvSpPr>
        <p:spPr>
          <a:xfrm>
            <a:off x="4032868" y="2675472"/>
            <a:ext cx="546837" cy="55055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726" name="Connection Line"/>
          <p:cNvCxnSpPr>
            <a:stCxn id="723" idx="0"/>
            <a:endCxn id="724" idx="0"/>
          </p:cNvCxnSpPr>
          <p:nvPr/>
        </p:nvCxnSpPr>
        <p:spPr>
          <a:xfrm>
            <a:off x="4306286" y="1197619"/>
            <a:ext cx="1" cy="87656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727" name="Connection Line"/>
          <p:cNvCxnSpPr>
            <a:stCxn id="724" idx="0"/>
            <a:endCxn id="725" idx="0"/>
          </p:cNvCxnSpPr>
          <p:nvPr/>
        </p:nvCxnSpPr>
        <p:spPr>
          <a:xfrm>
            <a:off x="4306286" y="2074185"/>
            <a:ext cx="1" cy="876566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728" name="Connection Line"/>
          <p:cNvCxnSpPr>
            <a:stCxn id="723" idx="0"/>
            <a:endCxn id="731" idx="0"/>
          </p:cNvCxnSpPr>
          <p:nvPr/>
        </p:nvCxnSpPr>
        <p:spPr>
          <a:xfrm>
            <a:off x="4306286" y="1197619"/>
            <a:ext cx="948703" cy="1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729" name="Connection Line"/>
          <p:cNvCxnSpPr>
            <a:stCxn id="724" idx="0"/>
            <a:endCxn id="732" idx="0"/>
          </p:cNvCxnSpPr>
          <p:nvPr/>
        </p:nvCxnSpPr>
        <p:spPr>
          <a:xfrm>
            <a:off x="4306286" y="2074185"/>
            <a:ext cx="948703" cy="1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730" name="Connection Line"/>
          <p:cNvCxnSpPr>
            <a:stCxn id="725" idx="0"/>
            <a:endCxn id="733" idx="0"/>
          </p:cNvCxnSpPr>
          <p:nvPr/>
        </p:nvCxnSpPr>
        <p:spPr>
          <a:xfrm>
            <a:off x="4306286" y="2950750"/>
            <a:ext cx="948703" cy="1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731" name="Square"/>
          <p:cNvSpPr/>
          <p:nvPr/>
        </p:nvSpPr>
        <p:spPr>
          <a:xfrm>
            <a:off x="4981570" y="922340"/>
            <a:ext cx="546836" cy="55055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32" name="Square"/>
          <p:cNvSpPr/>
          <p:nvPr/>
        </p:nvSpPr>
        <p:spPr>
          <a:xfrm>
            <a:off x="4981570" y="1798906"/>
            <a:ext cx="546836" cy="55055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33" name="Square"/>
          <p:cNvSpPr/>
          <p:nvPr/>
        </p:nvSpPr>
        <p:spPr>
          <a:xfrm>
            <a:off x="4981570" y="2675472"/>
            <a:ext cx="546836" cy="55055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734" name="Connection Line"/>
          <p:cNvCxnSpPr>
            <a:stCxn id="731" idx="0"/>
            <a:endCxn id="732" idx="0"/>
          </p:cNvCxnSpPr>
          <p:nvPr/>
        </p:nvCxnSpPr>
        <p:spPr>
          <a:xfrm>
            <a:off x="5254988" y="1197619"/>
            <a:ext cx="1" cy="87656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735" name="Connection Line"/>
          <p:cNvCxnSpPr>
            <a:stCxn id="732" idx="0"/>
            <a:endCxn id="733" idx="0"/>
          </p:cNvCxnSpPr>
          <p:nvPr/>
        </p:nvCxnSpPr>
        <p:spPr>
          <a:xfrm>
            <a:off x="5254988" y="2074185"/>
            <a:ext cx="1" cy="876566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737" name="y12"/>
          <p:cNvSpPr txBox="1"/>
          <p:nvPr/>
        </p:nvSpPr>
        <p:spPr>
          <a:xfrm>
            <a:off x="3166499" y="4131874"/>
            <a:ext cx="29335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dirty="0"/>
              <a:t>y</a:t>
            </a:r>
            <a:r>
              <a:rPr baseline="-5999" dirty="0"/>
              <a:t>12</a:t>
            </a:r>
          </a:p>
        </p:txBody>
      </p:sp>
      <p:sp>
        <p:nvSpPr>
          <p:cNvPr id="738" name="y11"/>
          <p:cNvSpPr txBox="1"/>
          <p:nvPr/>
        </p:nvSpPr>
        <p:spPr>
          <a:xfrm>
            <a:off x="3174039" y="4543354"/>
            <a:ext cx="28581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y</a:t>
            </a:r>
            <a:r>
              <a:rPr baseline="-5999"/>
              <a:t>11</a:t>
            </a:r>
          </a:p>
        </p:txBody>
      </p:sp>
      <p:sp>
        <p:nvSpPr>
          <p:cNvPr id="739" name="y21"/>
          <p:cNvSpPr txBox="1"/>
          <p:nvPr/>
        </p:nvSpPr>
        <p:spPr>
          <a:xfrm>
            <a:off x="4118970" y="4131874"/>
            <a:ext cx="293352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y</a:t>
            </a:r>
            <a:r>
              <a:rPr baseline="-5999"/>
              <a:t>21</a:t>
            </a:r>
          </a:p>
        </p:txBody>
      </p:sp>
      <p:sp>
        <p:nvSpPr>
          <p:cNvPr id="740" name="y22"/>
          <p:cNvSpPr txBox="1"/>
          <p:nvPr/>
        </p:nvSpPr>
        <p:spPr>
          <a:xfrm>
            <a:off x="4113891" y="3720394"/>
            <a:ext cx="29335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y</a:t>
            </a:r>
            <a:r>
              <a:rPr baseline="-5999"/>
              <a:t>22</a:t>
            </a:r>
          </a:p>
        </p:txBody>
      </p:sp>
      <p:sp>
        <p:nvSpPr>
          <p:cNvPr id="741" name="y31"/>
          <p:cNvSpPr txBox="1"/>
          <p:nvPr/>
        </p:nvSpPr>
        <p:spPr>
          <a:xfrm>
            <a:off x="5108312" y="3720394"/>
            <a:ext cx="293352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y</a:t>
            </a:r>
            <a:r>
              <a:rPr baseline="-5999"/>
              <a:t>31</a:t>
            </a:r>
          </a:p>
        </p:txBody>
      </p:sp>
      <p:sp>
        <p:nvSpPr>
          <p:cNvPr id="742" name="y32"/>
          <p:cNvSpPr txBox="1"/>
          <p:nvPr/>
        </p:nvSpPr>
        <p:spPr>
          <a:xfrm>
            <a:off x="5108312" y="3339394"/>
            <a:ext cx="293352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y</a:t>
            </a:r>
            <a:r>
              <a:rPr baseline="-5999"/>
              <a:t>32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3" name="Equation"/>
              <p:cNvSpPr txBox="1"/>
              <p:nvPr/>
            </p:nvSpPr>
            <p:spPr>
              <a:xfrm>
                <a:off x="6771773" y="947064"/>
                <a:ext cx="1021770" cy="19334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𝐖𝐗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74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1773" y="947064"/>
                <a:ext cx="1021770" cy="193346"/>
              </a:xfrm>
              <a:prstGeom prst="rect">
                <a:avLst/>
              </a:prstGeom>
              <a:blipFill>
                <a:blip r:embed="rId2"/>
                <a:stretch>
                  <a:fillRect l="-6098" r="-6098" b="-8125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4" name="3x2  3x3 3x2"/>
          <p:cNvSpPr txBox="1"/>
          <p:nvPr/>
        </p:nvSpPr>
        <p:spPr>
          <a:xfrm>
            <a:off x="6663736" y="1290643"/>
            <a:ext cx="140039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3x2  3x3 3x2</a:t>
            </a:r>
          </a:p>
        </p:txBody>
      </p:sp>
      <p:sp>
        <p:nvSpPr>
          <p:cNvPr id="33" name="Time 0">
            <a:extLst>
              <a:ext uri="{FF2B5EF4-FFF2-40B4-BE49-F238E27FC236}">
                <a16:creationId xmlns:a16="http://schemas.microsoft.com/office/drawing/2014/main" id="{EA4B5D25-1577-C34B-AE57-A5D2121F7550}"/>
              </a:ext>
            </a:extLst>
          </p:cNvPr>
          <p:cNvSpPr txBox="1"/>
          <p:nvPr/>
        </p:nvSpPr>
        <p:spPr>
          <a:xfrm>
            <a:off x="321761" y="1190695"/>
            <a:ext cx="97718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时间步</a:t>
            </a:r>
            <a:r>
              <a:rPr dirty="0"/>
              <a:t> </a:t>
            </a:r>
            <a:r>
              <a:rPr lang="en-US" dirty="0"/>
              <a:t>7</a:t>
            </a:r>
            <a:endParaRPr dirty="0"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ystolic Arra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1"/>
            <a:r>
              <a:rPr lang="ja-JP" altLang="en-US"/>
              <a:t>脉动阵列</a:t>
            </a:r>
            <a:r>
              <a:rPr lang="zh-CN" altLang="en-US" dirty="0"/>
              <a:t>（</a:t>
            </a:r>
            <a:r>
              <a:rPr lang="en-US" dirty="0"/>
              <a:t>Systolic Array</a:t>
            </a:r>
            <a:r>
              <a:rPr lang="zh-CN" altLang="en-US" dirty="0"/>
              <a:t>）</a:t>
            </a:r>
            <a:endParaRPr dirty="0"/>
          </a:p>
        </p:txBody>
      </p:sp>
      <p:sp>
        <p:nvSpPr>
          <p:cNvPr id="747" name="For general size matrix multiplication, slice and pad inputs to match the SA siz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对于通用尺寸矩阵乘法，切割和填充输入以匹配脉动阵列</a:t>
            </a:r>
            <a:r>
              <a:rPr lang="zh-CN" altLang="en-US" dirty="0"/>
              <a:t>（</a:t>
            </a:r>
            <a:r>
              <a:rPr lang="en-US" dirty="0"/>
              <a:t>SA</a:t>
            </a:r>
            <a:r>
              <a:rPr lang="zh-CN" altLang="en-US" dirty="0"/>
              <a:t>）</a:t>
            </a:r>
            <a:r>
              <a:rPr lang="ja-JP" altLang="en-US"/>
              <a:t>尺寸</a:t>
            </a:r>
          </a:p>
          <a:p>
            <a:r>
              <a:rPr lang="ja-JP" altLang="en-US"/>
              <a:t>批量输入可降低延迟成本</a:t>
            </a:r>
          </a:p>
          <a:p>
            <a:r>
              <a:rPr lang="en-US" dirty="0"/>
              <a:t>ASIC</a:t>
            </a:r>
            <a:r>
              <a:rPr lang="zh-CN" altLang="en-US" dirty="0"/>
              <a:t> </a:t>
            </a:r>
            <a:r>
              <a:rPr lang="ja-JP" altLang="en-US"/>
              <a:t>还有其他专用组件用于其他操作，例如</a:t>
            </a:r>
            <a:r>
              <a:rPr lang="en-US" dirty="0"/>
              <a:t>sigmoid</a:t>
            </a:r>
            <a:endParaRPr dirty="0"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Line"/>
          <p:cNvSpPr/>
          <p:nvPr/>
        </p:nvSpPr>
        <p:spPr>
          <a:xfrm>
            <a:off x="918144" y="4305562"/>
            <a:ext cx="7307712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50" name="Performance &amp; Power Efficiency"/>
          <p:cNvSpPr txBox="1"/>
          <p:nvPr/>
        </p:nvSpPr>
        <p:spPr>
          <a:xfrm>
            <a:off x="3965709" y="4430619"/>
            <a:ext cx="124649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性能和功效</a:t>
            </a:r>
            <a:endParaRPr dirty="0"/>
          </a:p>
        </p:txBody>
      </p:sp>
      <p:sp>
        <p:nvSpPr>
          <p:cNvPr id="751" name="Line"/>
          <p:cNvSpPr/>
          <p:nvPr/>
        </p:nvSpPr>
        <p:spPr>
          <a:xfrm flipV="1">
            <a:off x="908360" y="986541"/>
            <a:ext cx="1" cy="333280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52" name="Flexibility and Ease of Use"/>
          <p:cNvSpPr txBox="1"/>
          <p:nvPr/>
        </p:nvSpPr>
        <p:spPr>
          <a:xfrm rot="16200000">
            <a:off x="-269432" y="2468279"/>
            <a:ext cx="170815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灵活性和易用性</a:t>
            </a:r>
            <a:endParaRPr dirty="0"/>
          </a:p>
        </p:txBody>
      </p:sp>
      <p:pic>
        <p:nvPicPr>
          <p:cNvPr id="75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22" y="949525"/>
            <a:ext cx="862035" cy="885652"/>
          </a:xfrm>
          <a:prstGeom prst="rect">
            <a:avLst/>
          </a:prstGeom>
          <a:ln w="12700">
            <a:miter lim="400000"/>
          </a:ln>
        </p:spPr>
      </p:pic>
      <p:pic>
        <p:nvPicPr>
          <p:cNvPr id="75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313" y="1738187"/>
            <a:ext cx="1480944" cy="833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9113" y="2267808"/>
            <a:ext cx="1428217" cy="54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756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2202" y="2552785"/>
            <a:ext cx="1338800" cy="833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757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9831" y="3158718"/>
            <a:ext cx="1647602" cy="9096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总结</a:t>
            </a:r>
            <a:endParaRPr dirty="0"/>
          </a:p>
        </p:txBody>
      </p:sp>
      <p:sp>
        <p:nvSpPr>
          <p:cNvPr id="192" name="Single Layer Perceptr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 b="1"/>
            </a:pPr>
            <a:r>
              <a:rPr lang="ja-JP" altLang="en-US"/>
              <a:t>数值稳定性</a:t>
            </a:r>
            <a:endParaRPr lang="en-US" altLang="ja-JP" dirty="0"/>
          </a:p>
          <a:p>
            <a:pPr lvl="1">
              <a:defRPr b="1"/>
            </a:pPr>
            <a:r>
              <a:rPr lang="ja-JP" altLang="en-US"/>
              <a:t>梯度爆炸</a:t>
            </a:r>
          </a:p>
          <a:p>
            <a:pPr lvl="1">
              <a:defRPr b="1"/>
            </a:pPr>
            <a:r>
              <a:rPr lang="ja-JP" altLang="en-US"/>
              <a:t>梯度消失</a:t>
            </a:r>
            <a:endParaRPr lang="en-US" altLang="ja-JP" dirty="0"/>
          </a:p>
          <a:p>
            <a:pPr>
              <a:defRPr b="1"/>
            </a:pPr>
            <a:r>
              <a:rPr lang="ja-JP" altLang="en-US"/>
              <a:t>稳定模型训练</a:t>
            </a:r>
            <a:endParaRPr lang="en-US" altLang="ja-JP" dirty="0"/>
          </a:p>
          <a:p>
            <a:pPr lvl="1">
              <a:defRPr b="1"/>
            </a:pPr>
            <a:r>
              <a:rPr lang="ja-JP" altLang="en-US"/>
              <a:t>权重初始化</a:t>
            </a:r>
            <a:endParaRPr lang="en-US" altLang="ja-JP" dirty="0"/>
          </a:p>
          <a:p>
            <a:pPr>
              <a:defRPr b="1"/>
            </a:pPr>
            <a:r>
              <a:rPr lang="ja-JP" altLang="en-US"/>
              <a:t>激活函数</a:t>
            </a:r>
            <a:endParaRPr lang="en-US" altLang="ja-JP" dirty="0"/>
          </a:p>
          <a:p>
            <a:pPr>
              <a:defRPr b="1"/>
            </a:pPr>
            <a:r>
              <a:rPr lang="ja-JP" altLang="en-US"/>
              <a:t>硬件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481592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Example: ML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例子</a:t>
            </a:r>
            <a:r>
              <a:rPr lang="zh-CN" altLang="en-US" dirty="0"/>
              <a:t>：</a:t>
            </a:r>
            <a:r>
              <a:rPr lang="en-US" dirty="0"/>
              <a:t> MLP</a:t>
            </a:r>
            <a:endParaRPr dirty="0"/>
          </a:p>
        </p:txBody>
      </p:sp>
      <p:sp>
        <p:nvSpPr>
          <p:cNvPr id="175" name="Assume MLP (without bias for simplicity)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假设现有一个</a:t>
            </a:r>
            <a:r>
              <a:rPr lang="en-US" dirty="0"/>
              <a:t>MLP（</a:t>
            </a:r>
            <a:r>
              <a:rPr lang="ja-JP" altLang="en-US"/>
              <a:t>为简单而没有</a:t>
            </a:r>
            <a:r>
              <a:rPr lang="zh-CN" altLang="en-US" dirty="0"/>
              <a:t>偏差</a:t>
            </a:r>
            <a:r>
              <a:rPr lang="ja-JP" altLang="en-US"/>
              <a:t>参数）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Equation"/>
              <p:cNvSpPr txBox="1"/>
              <p:nvPr/>
            </p:nvSpPr>
            <p:spPr>
              <a:xfrm>
                <a:off x="1001675" y="1904790"/>
                <a:ext cx="2265083" cy="30971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17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675" y="1904790"/>
                <a:ext cx="2265083" cy="309711"/>
              </a:xfrm>
              <a:prstGeom prst="rect">
                <a:avLst/>
              </a:prstGeom>
              <a:blipFill>
                <a:blip r:embed="rId2"/>
                <a:stretch>
                  <a:fillRect l="-5587" r="-24581" b="-48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Equation"/>
              <p:cNvSpPr txBox="1"/>
              <p:nvPr/>
            </p:nvSpPr>
            <p:spPr>
              <a:xfrm>
                <a:off x="927855" y="2398232"/>
                <a:ext cx="3637598" cy="62157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diag</m:t>
                      </m:r>
                      <m:d>
                        <m:d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17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855" y="2398232"/>
                <a:ext cx="3637598" cy="621571"/>
              </a:xfrm>
              <a:prstGeom prst="rect">
                <a:avLst/>
              </a:prstGeom>
              <a:blipFill>
                <a:blip r:embed="rId3"/>
                <a:stretch>
                  <a:fillRect l="-2439" r="-11150" b="-22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Equation"/>
              <p:cNvSpPr txBox="1"/>
              <p:nvPr/>
            </p:nvSpPr>
            <p:spPr>
              <a:xfrm>
                <a:off x="2370799" y="3569635"/>
                <a:ext cx="4442577" cy="79823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∏</m:t>
                              </m:r>
                            </m:e>
                            <m:lim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lim>
                          </m:limLow>
                        </m:e>
                        <m:lim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lim>
                      </m:limUpp>
                      <m:f>
                        <m:f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num>
                        <m:den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den>
                      </m:f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∏</m:t>
                              </m:r>
                            </m:e>
                            <m:lim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lim>
                          </m:limLow>
                        </m:e>
                        <m:lim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lim>
                      </m:limUpp>
                      <m:r>
                        <m:rPr>
                          <m:nor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diag</m:t>
                      </m:r>
                      <m:d>
                        <m:d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17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799" y="3569635"/>
                <a:ext cx="4442577" cy="798233"/>
              </a:xfrm>
              <a:prstGeom prst="rect">
                <a:avLst/>
              </a:prstGeom>
              <a:blipFill>
                <a:blip r:embed="rId4"/>
                <a:stretch>
                  <a:fillRect l="-1714" r="-885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Equation"/>
              <p:cNvSpPr txBox="1"/>
              <p:nvPr/>
            </p:nvSpPr>
            <p:spPr>
              <a:xfrm>
                <a:off x="3927840" y="1890368"/>
                <a:ext cx="2766501" cy="33855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m:rPr>
                          <m:nor/>
                        </m:rPr>
                        <a:rPr lang="zh-CN" altLang="en-US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是一个</m:t>
                      </m:r>
                      <m:r>
                        <a:rPr lang="zh-CN" altLang="en-US" sz="2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激活函数</m:t>
                      </m:r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17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840" y="1890368"/>
                <a:ext cx="2766501" cy="338554"/>
              </a:xfrm>
              <a:prstGeom prst="rect">
                <a:avLst/>
              </a:prstGeom>
              <a:blipFill>
                <a:blip r:embed="rId5"/>
                <a:stretch>
                  <a:fillRect t="-3571" b="-3928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0" name="Equation"/>
              <p:cNvSpPr txBox="1"/>
              <p:nvPr/>
            </p:nvSpPr>
            <p:spPr>
              <a:xfrm>
                <a:off x="5579159" y="2607905"/>
                <a:ext cx="2115771" cy="33868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CN" altLang="en-US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ja-JP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是</m:t>
                      </m:r>
                      <m:r>
                        <a:rPr lang="ja-JP" altLang="en-US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ja-JP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zh-CN" altLang="en-US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导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函数</m:t>
                      </m:r>
                    </m:oMath>
                  </m:oMathPara>
                </a14:m>
                <a:endParaRPr sz="2200" dirty="0"/>
              </a:p>
            </p:txBody>
          </p:sp>
        </mc:Choice>
        <mc:Fallback>
          <p:sp>
            <p:nvSpPr>
              <p:cNvPr id="18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159" y="2607905"/>
                <a:ext cx="2115771" cy="338682"/>
              </a:xfrm>
              <a:prstGeom prst="rect">
                <a:avLst/>
              </a:prstGeom>
              <a:blipFill>
                <a:blip r:embed="rId6"/>
                <a:stretch>
                  <a:fillRect l="-595" t="-3571" r="-3571" b="-357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radient Explod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梯度爆炸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Use ReLU as the activation function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>
                <a:normAutofit fontScale="92500" lnSpcReduction="20000"/>
              </a:bodyPr>
              <a:lstStyle/>
              <a:p>
                <a:r>
                  <a:rPr lang="ja-JP" altLang="en-US"/>
                  <a:t>使用</a:t>
                </a:r>
                <a:r>
                  <a:rPr lang="zh-CN" altLang="en-US" dirty="0"/>
                  <a:t> </a:t>
                </a:r>
                <a:r>
                  <a:rPr lang="en-US" dirty="0" err="1"/>
                  <a:t>ReLU</a:t>
                </a:r>
                <a:r>
                  <a:rPr lang="zh-CN" altLang="en-US" dirty="0"/>
                  <a:t> </a:t>
                </a:r>
                <a:r>
                  <a:rPr lang="ja-JP" altLang="en-US"/>
                  <a:t>作为激活函数</a:t>
                </a:r>
              </a:p>
              <a:p>
                <a:endParaRPr lang="ja-JP" altLang="en-US"/>
              </a:p>
              <a:p>
                <a:endParaRPr lang="ja-JP" altLang="en-US"/>
              </a:p>
              <a:p>
                <a:endParaRPr lang="ja-JP" altLang="en-US"/>
              </a:p>
              <a:p>
                <a:pPr>
                  <a:lnSpc>
                    <a:spcPct val="210000"/>
                  </a:lnSpc>
                </a:pPr>
                <a14:m>
                  <m:oMath xmlns:m="http://schemas.openxmlformats.org/officeDocument/2006/math">
                    <m:limUpp>
                      <m:limUppPr>
                        <m:ctrlPr>
                          <a:rPr lang="ar-AE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limLow>
                          <m:limLowPr>
                            <m:ctrlP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∏</m:t>
                            </m:r>
                          </m:e>
                          <m:lim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lim>
                        </m:limLow>
                      </m:e>
                      <m:lim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lim>
                    </m:limUpp>
                    <m:r>
                      <a:rPr lang="ar-AE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sSup>
                      <m:sSupPr>
                        <m:ctrlP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ja-JP" altLang="en-US"/>
                  <a:t>为来自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ar-AE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limLow>
                          <m:limLowPr>
                            <m:ctrlP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∏</m:t>
                            </m:r>
                          </m:e>
                          <m:lim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lim>
                        </m:limLow>
                      </m:e>
                      <m:lim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lim>
                    </m:limUpp>
                    <m:f>
                      <m:fPr>
                        <m:ctrlP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ar-AE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Upp>
                      <m:limUppPr>
                        <m:ctrlP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limLow>
                          <m:limLowPr>
                            <m:ctrlP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∏</m:t>
                            </m:r>
                          </m:e>
                          <m:lim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lim>
                        </m:limLow>
                      </m:e>
                      <m:lim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lim>
                    </m:limUpp>
                    <m:r>
                      <m:rPr>
                        <m:nor/>
                      </m:rPr>
                      <a:rPr lang="en-US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p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sSup>
                          <m:sSupPr>
                            <m:ctrlP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ar-AE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sSup>
                      <m:sSupPr>
                        <m:ctrlP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ja-JP" altLang="en-US"/>
                  <a:t>的元素</a:t>
                </a:r>
              </a:p>
              <a:p>
                <a:endParaRPr lang="ja-JP" altLang="en-US"/>
              </a:p>
              <a:p>
                <a:pPr lvl="1"/>
                <a:r>
                  <a:rPr lang="ja-JP" altLang="en-US"/>
                  <a:t>当</a:t>
                </a:r>
                <a:r>
                  <a:rPr lang="zh-CN" altLang="en-US" dirty="0"/>
                  <a:t>     </a:t>
                </a:r>
                <a:r>
                  <a:rPr lang="ja-JP" altLang="en-US"/>
                  <a:t>很大时</a:t>
                </a:r>
                <a:r>
                  <a:rPr lang="zh-CN" altLang="en-US" dirty="0"/>
                  <a:t>，</a:t>
                </a:r>
                <a:r>
                  <a:rPr lang="ja-JP" altLang="en-US"/>
                  <a:t>可产生很大的值</a:t>
                </a:r>
                <a:endParaRPr dirty="0"/>
              </a:p>
            </p:txBody>
          </p:sp>
        </mc:Choice>
        <mc:Fallback xmlns="">
          <p:sp>
            <p:nvSpPr>
              <p:cNvPr id="183" name="Use ReLU as the activation function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391" t="-2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Equation"/>
              <p:cNvSpPr txBox="1"/>
              <p:nvPr/>
            </p:nvSpPr>
            <p:spPr>
              <a:xfrm>
                <a:off x="576956" y="1678764"/>
                <a:ext cx="6115328" cy="57214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ar-AE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ctrlP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nor/>
                        </m:rPr>
                        <a:rPr lang="ar-AE" altLang="zh-CN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zh-CN" altLang="en-US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zh-CN" altLang="en-US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sSup>
                        <m:sSupPr>
                          <m:ctrlP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ar-AE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ar-AE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)={</m:t>
                      </m:r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ar-AE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zh-CN" altLang="en-US" sz="2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</m:mr>
                        <m:mr>
                          <m:e>
                            <m:r>
                              <a:rPr lang="ar-AE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otherwise</m:t>
                            </m:r>
                          </m:e>
                        </m:mr>
                      </m:m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18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56" y="1678764"/>
                <a:ext cx="6115328" cy="572144"/>
              </a:xfrm>
              <a:prstGeom prst="rect">
                <a:avLst/>
              </a:prstGeom>
              <a:blipFill>
                <a:blip r:embed="rId3"/>
                <a:stretch>
                  <a:fillRect t="-11111" r="-414" b="-1555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5" name="Equation"/>
          <p:cNvSpPr txBox="1"/>
          <p:nvPr/>
        </p:nvSpPr>
        <p:spPr>
          <a:xfrm>
            <a:off x="6868541" y="2656881"/>
            <a:ext cx="65" cy="2769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Equation"/>
              <p:cNvSpPr txBox="1"/>
              <p:nvPr/>
            </p:nvSpPr>
            <p:spPr>
              <a:xfrm>
                <a:off x="5036103" y="3992884"/>
                <a:ext cx="1872959" cy="24474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1.5</m:t>
                          </m:r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sup>
                      </m:sSup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≈4×</m:t>
                      </m:r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</m:sup>
                      </m:sSup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18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103" y="3992884"/>
                <a:ext cx="1872959" cy="244745"/>
              </a:xfrm>
              <a:prstGeom prst="rect">
                <a:avLst/>
              </a:prstGeom>
              <a:blipFill>
                <a:blip r:embed="rId4"/>
                <a:stretch>
                  <a:fillRect l="-5405" r="-8784" b="-4285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7" name="Equation"/>
          <p:cNvSpPr txBox="1"/>
          <p:nvPr/>
        </p:nvSpPr>
        <p:spPr>
          <a:xfrm>
            <a:off x="2384620" y="2711306"/>
            <a:ext cx="65" cy="2308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15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ECED5C-DF53-CF42-8DC5-9636172A53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9153" y="3962904"/>
            <a:ext cx="259666" cy="36786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Issues with Gradient Explod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梯度爆炸的问题</a:t>
            </a:r>
            <a:endParaRPr dirty="0"/>
          </a:p>
        </p:txBody>
      </p:sp>
      <p:sp>
        <p:nvSpPr>
          <p:cNvPr id="190" name="Value out of range: infinity valu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梯度值超出范围：无穷大值</a:t>
            </a:r>
          </a:p>
          <a:p>
            <a:pPr lvl="1"/>
            <a:r>
              <a:rPr lang="ja-JP" altLang="en-US"/>
              <a:t>严重的使用</a:t>
            </a:r>
            <a:r>
              <a:rPr lang="zh-CN" altLang="en-US" dirty="0"/>
              <a:t> </a:t>
            </a:r>
            <a:r>
              <a:rPr lang="en-US" altLang="ja-JP" dirty="0"/>
              <a:t>16</a:t>
            </a:r>
            <a:r>
              <a:rPr lang="zh-CN" altLang="en-US" dirty="0"/>
              <a:t> </a:t>
            </a:r>
            <a:r>
              <a:rPr lang="ja-JP" altLang="en-US"/>
              <a:t>位浮点</a:t>
            </a:r>
          </a:p>
          <a:p>
            <a:pPr lvl="2"/>
            <a:r>
              <a:rPr lang="ja-JP" altLang="en-US"/>
              <a:t>范围：</a:t>
            </a:r>
            <a:r>
              <a:rPr lang="en-US" altLang="zh-CN" dirty="0"/>
              <a:t>[</a:t>
            </a:r>
            <a:r>
              <a:rPr lang="en-US" altLang="ja-JP" dirty="0"/>
              <a:t>6</a:t>
            </a:r>
            <a:r>
              <a:rPr lang="en-US" dirty="0"/>
              <a:t>e-5 </a:t>
            </a:r>
            <a:r>
              <a:rPr lang="en-US" altLang="zh-CN" dirty="0"/>
              <a:t>,</a:t>
            </a:r>
            <a:r>
              <a:rPr lang="en-US" dirty="0"/>
              <a:t> 6e4</a:t>
            </a:r>
            <a:r>
              <a:rPr lang="en-US" altLang="zh-CN" dirty="0"/>
              <a:t>]</a:t>
            </a:r>
            <a:endParaRPr lang="en-US" dirty="0"/>
          </a:p>
          <a:p>
            <a:r>
              <a:rPr lang="ja-JP" altLang="en-US"/>
              <a:t>对学习率（</a:t>
            </a:r>
            <a:r>
              <a:rPr lang="en-US" dirty="0"/>
              <a:t>LR）</a:t>
            </a:r>
            <a:r>
              <a:rPr lang="ja-JP" altLang="en-US"/>
              <a:t>敏感</a:t>
            </a:r>
            <a:endParaRPr lang="en-US" altLang="ja-JP" dirty="0"/>
          </a:p>
          <a:p>
            <a:pPr lvl="1"/>
            <a:r>
              <a:rPr lang="ja-JP" altLang="en-US"/>
              <a:t>不够小的</a:t>
            </a:r>
            <a:r>
              <a:rPr lang="zh-CN" altLang="en-US" dirty="0"/>
              <a:t> </a:t>
            </a:r>
            <a:r>
              <a:rPr lang="en-US" dirty="0"/>
              <a:t>LR  -&gt;</a:t>
            </a:r>
            <a:r>
              <a:rPr lang="zh-CN" altLang="en-US" dirty="0"/>
              <a:t> </a:t>
            </a:r>
            <a:r>
              <a:rPr lang="ja-JP" altLang="en-US"/>
              <a:t>更大的权重 </a:t>
            </a:r>
            <a:r>
              <a:rPr lang="en-US" altLang="ja-JP" dirty="0"/>
              <a:t>-&gt;</a:t>
            </a:r>
            <a:r>
              <a:rPr lang="zh-CN" altLang="en-US" dirty="0"/>
              <a:t> </a:t>
            </a:r>
            <a:r>
              <a:rPr lang="ja-JP" altLang="en-US"/>
              <a:t>更大的梯度</a:t>
            </a:r>
          </a:p>
          <a:p>
            <a:pPr lvl="1"/>
            <a:r>
              <a:rPr lang="ja-JP" altLang="en-US"/>
              <a:t>太小的</a:t>
            </a:r>
            <a:r>
              <a:rPr lang="zh-CN" altLang="en-US" dirty="0"/>
              <a:t> </a:t>
            </a:r>
            <a:r>
              <a:rPr lang="en-US" dirty="0"/>
              <a:t>LR  </a:t>
            </a:r>
            <a:r>
              <a:rPr lang="en-US" altLang="zh-CN" dirty="0"/>
              <a:t>-</a:t>
            </a:r>
            <a:r>
              <a:rPr lang="en-US" dirty="0"/>
              <a:t>&gt;</a:t>
            </a:r>
            <a:r>
              <a:rPr lang="zh-CN" altLang="en-US" dirty="0"/>
              <a:t> </a:t>
            </a:r>
            <a:r>
              <a:rPr lang="ja-JP" altLang="en-US"/>
              <a:t>模型训练没有进展</a:t>
            </a:r>
          </a:p>
          <a:p>
            <a:pPr lvl="1"/>
            <a:r>
              <a:rPr lang="ja-JP" altLang="en-US"/>
              <a:t>可能需要在训练期间大幅改变</a:t>
            </a:r>
            <a:r>
              <a:rPr lang="zh-CN" altLang="en-US" dirty="0"/>
              <a:t> </a:t>
            </a:r>
            <a:r>
              <a:rPr lang="en-US" dirty="0"/>
              <a:t>LR</a:t>
            </a:r>
            <a:endParaRPr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radient Vanish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梯度消失</a:t>
            </a:r>
            <a:endParaRPr dirty="0"/>
          </a:p>
        </p:txBody>
      </p:sp>
      <p:sp>
        <p:nvSpPr>
          <p:cNvPr id="193" name="Use sigmoid as the activation function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使用</a:t>
            </a:r>
            <a:r>
              <a:rPr lang="en-US" dirty="0"/>
              <a:t>sigmoid</a:t>
            </a:r>
            <a:r>
              <a:rPr lang="ja-JP" altLang="en-US"/>
              <a:t>作为激活函数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Equation"/>
              <p:cNvSpPr txBox="1"/>
              <p:nvPr/>
            </p:nvSpPr>
            <p:spPr>
              <a:xfrm>
                <a:off x="2219803" y="1598208"/>
                <a:ext cx="1686487" cy="60713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19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803" y="1598208"/>
                <a:ext cx="1686487" cy="607137"/>
              </a:xfrm>
              <a:prstGeom prst="rect">
                <a:avLst/>
              </a:prstGeom>
              <a:blipFill>
                <a:blip r:embed="rId2"/>
                <a:stretch>
                  <a:fillRect l="-3731" r="-11194" b="-183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Equation"/>
              <p:cNvSpPr txBox="1"/>
              <p:nvPr/>
            </p:nvSpPr>
            <p:spPr>
              <a:xfrm>
                <a:off x="4224471" y="1809790"/>
                <a:ext cx="2404553" cy="23916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)(1−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19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471" y="1809790"/>
                <a:ext cx="2404553" cy="239167"/>
              </a:xfrm>
              <a:prstGeom prst="rect">
                <a:avLst/>
              </a:prstGeom>
              <a:blipFill>
                <a:blip r:embed="rId3"/>
                <a:stretch>
                  <a:fillRect l="-2632" r="-24211" b="-9473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678" y="2368087"/>
            <a:ext cx="5108644" cy="2609338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mall gradients"/>
          <p:cNvSpPr/>
          <p:nvPr/>
        </p:nvSpPr>
        <p:spPr>
          <a:xfrm>
            <a:off x="5804627" y="3527123"/>
            <a:ext cx="1123951" cy="10802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8" y="0"/>
                </a:moveTo>
                <a:cubicBezTo>
                  <a:pt x="479" y="0"/>
                  <a:pt x="0" y="499"/>
                  <a:pt x="0" y="1111"/>
                </a:cubicBezTo>
                <a:lnTo>
                  <a:pt x="0" y="13673"/>
                </a:lnTo>
                <a:cubicBezTo>
                  <a:pt x="0" y="14285"/>
                  <a:pt x="479" y="14784"/>
                  <a:pt x="1068" y="14784"/>
                </a:cubicBezTo>
                <a:lnTo>
                  <a:pt x="7375" y="14784"/>
                </a:lnTo>
                <a:lnTo>
                  <a:pt x="9503" y="21600"/>
                </a:lnTo>
                <a:lnTo>
                  <a:pt x="11631" y="14784"/>
                </a:lnTo>
                <a:lnTo>
                  <a:pt x="20532" y="14784"/>
                </a:lnTo>
                <a:cubicBezTo>
                  <a:pt x="21121" y="14784"/>
                  <a:pt x="21600" y="14285"/>
                  <a:pt x="21600" y="13673"/>
                </a:cubicBezTo>
                <a:lnTo>
                  <a:pt x="21600" y="1111"/>
                </a:lnTo>
                <a:cubicBezTo>
                  <a:pt x="21600" y="499"/>
                  <a:pt x="21121" y="0"/>
                  <a:pt x="20532" y="0"/>
                </a:cubicBezTo>
                <a:lnTo>
                  <a:pt x="1068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spcBef>
                <a:spcPts val="900"/>
              </a:spcBef>
              <a:defRPr>
                <a:solidFill>
                  <a:srgbClr val="000000"/>
                </a:solidFill>
              </a:defRPr>
            </a:lvl1pPr>
          </a:lstStyle>
          <a:p>
            <a:r>
              <a:t>Small gradients</a:t>
            </a:r>
          </a:p>
        </p:txBody>
      </p:sp>
      <p:sp>
        <p:nvSpPr>
          <p:cNvPr id="198" name="Small gradients"/>
          <p:cNvSpPr/>
          <p:nvPr/>
        </p:nvSpPr>
        <p:spPr>
          <a:xfrm>
            <a:off x="2507364" y="3501723"/>
            <a:ext cx="1123951" cy="10802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8" y="0"/>
                </a:moveTo>
                <a:cubicBezTo>
                  <a:pt x="479" y="0"/>
                  <a:pt x="0" y="499"/>
                  <a:pt x="0" y="1111"/>
                </a:cubicBezTo>
                <a:lnTo>
                  <a:pt x="0" y="13673"/>
                </a:lnTo>
                <a:cubicBezTo>
                  <a:pt x="0" y="14285"/>
                  <a:pt x="479" y="14784"/>
                  <a:pt x="1068" y="14784"/>
                </a:cubicBezTo>
                <a:lnTo>
                  <a:pt x="7375" y="14784"/>
                </a:lnTo>
                <a:lnTo>
                  <a:pt x="9503" y="21600"/>
                </a:lnTo>
                <a:lnTo>
                  <a:pt x="11631" y="14784"/>
                </a:lnTo>
                <a:lnTo>
                  <a:pt x="20532" y="14784"/>
                </a:lnTo>
                <a:cubicBezTo>
                  <a:pt x="21121" y="14784"/>
                  <a:pt x="21600" y="14285"/>
                  <a:pt x="21600" y="13673"/>
                </a:cubicBezTo>
                <a:lnTo>
                  <a:pt x="21600" y="1111"/>
                </a:lnTo>
                <a:cubicBezTo>
                  <a:pt x="21600" y="499"/>
                  <a:pt x="21121" y="0"/>
                  <a:pt x="20532" y="0"/>
                </a:cubicBezTo>
                <a:lnTo>
                  <a:pt x="1068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spcBef>
                <a:spcPts val="900"/>
              </a:spcBef>
              <a:defRPr>
                <a:solidFill>
                  <a:srgbClr val="000000"/>
                </a:solidFill>
              </a:defRPr>
            </a:lvl1pPr>
          </a:lstStyle>
          <a:p>
            <a:r>
              <a:t>Small gradients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ckTemplate-AWS">
  <a:themeElements>
    <a:clrScheme name="DeckTemplate-AWS">
      <a:dk1>
        <a:srgbClr val="474746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ckTemplate-AWS">
  <a:themeElements>
    <a:clrScheme name="DeckTemplate-AW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1874</Words>
  <Application>Microsoft Macintosh PowerPoint</Application>
  <PresentationFormat>全屏显示(16:9)</PresentationFormat>
  <Paragraphs>439</Paragraphs>
  <Slides>54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58" baseType="lpstr">
      <vt:lpstr>Arial</vt:lpstr>
      <vt:lpstr>Cambria Math</vt:lpstr>
      <vt:lpstr>Menlo</vt:lpstr>
      <vt:lpstr>DeckTemplate-AWS</vt:lpstr>
      <vt:lpstr>PowerPoint 演示文稿</vt:lpstr>
      <vt:lpstr>概要</vt:lpstr>
      <vt:lpstr>数值稳定性</vt:lpstr>
      <vt:lpstr>神经网络的梯度</vt:lpstr>
      <vt:lpstr>深度神经网络的两个问题</vt:lpstr>
      <vt:lpstr>例子： MLP</vt:lpstr>
      <vt:lpstr>梯度爆炸</vt:lpstr>
      <vt:lpstr>梯度爆炸的问题</vt:lpstr>
      <vt:lpstr>梯度消失</vt:lpstr>
      <vt:lpstr>梯度消失</vt:lpstr>
      <vt:lpstr>梯度消失的问题</vt:lpstr>
      <vt:lpstr>稳定模型训练</vt:lpstr>
      <vt:lpstr>稳定模型训练</vt:lpstr>
      <vt:lpstr>权重初始化</vt:lpstr>
      <vt:lpstr>每层神经网络的常数方差</vt:lpstr>
      <vt:lpstr>例子： MLP</vt:lpstr>
      <vt:lpstr>PowerPoint 演示文稿</vt:lpstr>
      <vt:lpstr>反向均值和方差</vt:lpstr>
      <vt:lpstr>Xavier 初始化</vt:lpstr>
      <vt:lpstr>激活函数</vt:lpstr>
      <vt:lpstr>简单的线性激活函数</vt:lpstr>
      <vt:lpstr>反向 </vt:lpstr>
      <vt:lpstr>回顾激活函数</vt:lpstr>
      <vt:lpstr>深度学习之硬件</vt:lpstr>
      <vt:lpstr>GPU</vt:lpstr>
      <vt:lpstr>Intel i7-6700K</vt:lpstr>
      <vt:lpstr>提高CPU利用率 – 一</vt:lpstr>
      <vt:lpstr>案例分析</vt:lpstr>
      <vt:lpstr>提高CPU利用率 -- 二</vt:lpstr>
      <vt:lpstr>案例分析</vt:lpstr>
      <vt:lpstr>Nvidia Titan X (Pascal)</vt:lpstr>
      <vt:lpstr>提高GPU利用率 </vt:lpstr>
      <vt:lpstr>如何购买 GPUs</vt:lpstr>
      <vt:lpstr>CPU 与 GPU</vt:lpstr>
      <vt:lpstr>CPU/GPU 带宽</vt:lpstr>
      <vt:lpstr>CPUs 与 GPUs</vt:lpstr>
      <vt:lpstr>CPU/GPU 上编程</vt:lpstr>
      <vt:lpstr>更有前景的硬件</vt:lpstr>
      <vt:lpstr>PowerPoint 演示文稿</vt:lpstr>
      <vt:lpstr>数字信号处理器</vt:lpstr>
      <vt:lpstr>现场可编程门阵列（FPGA）</vt:lpstr>
      <vt:lpstr>AI ASIC</vt:lpstr>
      <vt:lpstr>收缩阵列</vt:lpstr>
      <vt:lpstr>具有脉动阵列的矩阵乘法</vt:lpstr>
      <vt:lpstr>具有脉动阵列的矩阵乘法</vt:lpstr>
      <vt:lpstr>具有脉动阵列的矩阵乘法</vt:lpstr>
      <vt:lpstr>具有脉动阵列的矩阵乘法</vt:lpstr>
      <vt:lpstr>具有脉动阵列的矩阵乘法</vt:lpstr>
      <vt:lpstr>具有脉动阵列的矩阵乘法</vt:lpstr>
      <vt:lpstr>具有脉动阵列的矩阵乘法</vt:lpstr>
      <vt:lpstr>具有脉动阵列的矩阵乘法</vt:lpstr>
      <vt:lpstr>脉动阵列（Systolic Array）</vt:lpstr>
      <vt:lpstr>PowerPoint 演示文稿</vt:lpstr>
      <vt:lpstr>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109</cp:revision>
  <dcterms:modified xsi:type="dcterms:W3CDTF">2019-11-05T19:54:06Z</dcterms:modified>
</cp:coreProperties>
</file>